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309" r:id="rId4"/>
    <p:sldId id="262" r:id="rId5"/>
    <p:sldId id="303" r:id="rId6"/>
    <p:sldId id="304" r:id="rId7"/>
    <p:sldId id="313" r:id="rId8"/>
    <p:sldId id="314" r:id="rId9"/>
    <p:sldId id="263" r:id="rId10"/>
    <p:sldId id="266" r:id="rId11"/>
    <p:sldId id="315" r:id="rId12"/>
    <p:sldId id="305" r:id="rId13"/>
    <p:sldId id="317" r:id="rId14"/>
    <p:sldId id="318" r:id="rId15"/>
    <p:sldId id="316" r:id="rId16"/>
    <p:sldId id="306" r:id="rId17"/>
    <p:sldId id="319" r:id="rId18"/>
  </p:sldIdLst>
  <p:sldSz cx="9144000" cy="6858000" type="screen4x3"/>
  <p:notesSz cx="6858000" cy="9144000"/>
  <p:defaultTextStyle>
    <a:defPPr>
      <a:defRPr lang="en-US"/>
    </a:defPPr>
    <a:lvl1pPr algn="r" defTabSz="457200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1pPr>
    <a:lvl2pPr marL="457200" algn="r" defTabSz="457200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2pPr>
    <a:lvl3pPr marL="914400" algn="r" defTabSz="457200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3pPr>
    <a:lvl4pPr marL="1371600" algn="r" defTabSz="457200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4pPr>
    <a:lvl5pPr marL="1828800" algn="r" defTabSz="457200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5pPr>
    <a:lvl6pPr marL="2286000" algn="r" defTabSz="914400" rtl="1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6pPr>
    <a:lvl7pPr marL="2743200" algn="r" defTabSz="914400" rtl="1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7pPr>
    <a:lvl8pPr marL="3200400" algn="r" defTabSz="914400" rtl="1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8pPr>
    <a:lvl9pPr marL="3657600" algn="r" defTabSz="914400" rtl="1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9FF"/>
    <a:srgbClr val="FFA014"/>
    <a:srgbClr val="FFD96C"/>
    <a:srgbClr val="4990AD"/>
    <a:srgbClr val="ADD4F6"/>
    <a:srgbClr val="3C86CC"/>
    <a:srgbClr val="96D5F6"/>
    <a:srgbClr val="F78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 autoAdjust="0"/>
    <p:restoredTop sz="94660"/>
  </p:normalViewPr>
  <p:slideViewPr>
    <p:cSldViewPr snapToObjects="1">
      <p:cViewPr varScale="1">
        <p:scale>
          <a:sx n="66" d="100"/>
          <a:sy n="66" d="100"/>
        </p:scale>
        <p:origin x="1452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48"/>
    </p:cViewPr>
  </p:sorterViewPr>
  <p:notesViewPr>
    <p:cSldViewPr snapToObjects="1">
      <p:cViewPr varScale="1">
        <p:scale>
          <a:sx n="79" d="100"/>
          <a:sy n="79" d="100"/>
        </p:scale>
        <p:origin x="-305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929C0E85-9464-4872-8C94-545013EC62C1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ADCFD5C6-4FD0-4F52-B5A7-8648A2409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67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>
              <a:defRPr sz="1200">
                <a:cs typeface="+mn-cs"/>
              </a:defRPr>
            </a:lvl1pPr>
          </a:lstStyle>
          <a:p>
            <a:pPr>
              <a:defRPr/>
            </a:pPr>
            <a:fld id="{F6846AA3-A2E3-4E29-823D-C916F502D887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>
              <a:defRPr sz="1200">
                <a:cs typeface="+mn-cs"/>
              </a:defRPr>
            </a:lvl1pPr>
          </a:lstStyle>
          <a:p>
            <a:pPr>
              <a:defRPr/>
            </a:pPr>
            <a:fld id="{45C3A94B-3971-43EC-8B5E-23C6588DAA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065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7934DF7-E66A-4BD1-BBB3-EB2A3B7BACD5}" type="slidenum">
              <a:rPr lang="en-US" smtClean="0">
                <a:cs typeface="Arial" charset="0"/>
              </a:rPr>
              <a:pPr/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43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75378F-AC4D-4682-BA78-BB227DCF6727}" type="slidenum">
              <a:rPr lang="en-US" smtClean="0">
                <a:cs typeface="Arial" charset="0"/>
              </a:rPr>
              <a:pPr/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0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A0991D-9155-4182-ADD1-D9E73C0E732F}" type="slidenum">
              <a:rPr lang="en-US" smtClean="0">
                <a:cs typeface="Arial" charset="0"/>
              </a:rPr>
              <a:pPr/>
              <a:t>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86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06BEEE8-7724-4ED4-B24F-EC6CD7DB24A5}" type="slidenum">
              <a:rPr lang="en-US" smtClean="0">
                <a:cs typeface="Arial" charset="0"/>
              </a:rPr>
              <a:pPr/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613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C5B480E-5FCF-4E2E-9E25-7E6A28A52EA0}" type="slidenum">
              <a:rPr lang="en-US" smtClean="0">
                <a:cs typeface="Arial" charset="0"/>
              </a:rPr>
              <a:pPr/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73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C5B480E-5FCF-4E2E-9E25-7E6A28A52EA0}" type="slidenum">
              <a:rPr lang="en-US" smtClean="0">
                <a:cs typeface="Arial" charset="0"/>
              </a:rPr>
              <a:pPr/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89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E26998-9382-40D3-ACAA-B4D4834AD2CB}" type="slidenum">
              <a:rPr lang="en-US" smtClean="0">
                <a:cs typeface="Arial" charset="0"/>
              </a:rPr>
              <a:pPr/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90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E26998-9382-40D3-ACAA-B4D4834AD2CB}" type="slidenum">
              <a:rPr lang="en-US" smtClean="0">
                <a:cs typeface="Arial" charset="0"/>
              </a:rPr>
              <a:pPr/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984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E26998-9382-40D3-ACAA-B4D4834AD2CB}" type="slidenum">
              <a:rPr lang="en-US" smtClean="0">
                <a:cs typeface="Arial" charset="0"/>
              </a:rPr>
              <a:pPr/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3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E26998-9382-40D3-ACAA-B4D4834AD2CB}" type="slidenum">
              <a:rPr lang="en-US" smtClean="0">
                <a:cs typeface="Arial" charset="0"/>
              </a:rPr>
              <a:pPr/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93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47633A-D61B-47FA-9855-2548AF93D7DF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95071-C4AE-4ACC-846F-DBFB8CD55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289DA-40E6-4F9F-8B2C-C98E90845982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C062B-5349-4DB7-B13C-25B9F60B5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6EA2B-940E-4346-802B-73D390E1C1AA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30C04-FA90-41A8-9CE9-91E8AC47EB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47633A-D61B-47FA-9855-2548AF93D7DF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95071-C4AE-4ACC-846F-DBFB8CD55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54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7E3C4-E002-4E45-8EB4-81FB7BEA040C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DA476-BECD-418A-BADF-DA0E4380D6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91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6586A-1107-493E-8361-3C3322743940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A81DF-68FD-4C25-98C0-78F66405C1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99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0D7D0-4F1B-43A2-AD7B-A381B63E5E71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832A0-A2A3-42D3-B1D7-E2A7D2E0D8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96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1D1AA-DD19-49C3-8909-3E3ACDB94BAE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07C40-2CD5-48BE-86C9-5E06D62650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91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122287-A274-456C-8B61-72E5F35116A2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DC806-2300-485B-A209-A1C8FAA3C5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1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F8216-7149-4D2F-AE1E-A3C89B5D658C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F8E77-B227-4135-A79A-62870F886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7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C137F-9326-40B2-B4DD-D58E867B533C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DB399-178E-48AD-88AC-508A575634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7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7E3C4-E002-4E45-8EB4-81FB7BEA040C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DA476-BECD-418A-BADF-DA0E4380D6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E32DA-76E1-4E40-BBD6-0A5CCDF159EC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A6B73-6A4D-4ECD-B16D-E5B7E04829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5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289DA-40E6-4F9F-8B2C-C98E90845982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C062B-5349-4DB7-B13C-25B9F60B5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89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6EA2B-940E-4346-802B-73D390E1C1AA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30C04-FA90-41A8-9CE9-91E8AC47EB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0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6586A-1107-493E-8361-3C3322743940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A81DF-68FD-4C25-98C0-78F66405C1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0D7D0-4F1B-43A2-AD7B-A381B63E5E71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832A0-A2A3-42D3-B1D7-E2A7D2E0D8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1D1AA-DD19-49C3-8909-3E3ACDB94BAE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07C40-2CD5-48BE-86C9-5E06D62650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122287-A274-456C-8B61-72E5F35116A2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DC806-2300-485B-A209-A1C8FAA3C5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F8216-7149-4D2F-AE1E-A3C89B5D658C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F8E77-B227-4135-A79A-62870F886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C137F-9326-40B2-B4DD-D58E867B533C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DB399-178E-48AD-88AC-508A575634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E32DA-76E1-4E40-BBD6-0A5CCDF159EC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A6B73-6A4D-4ECD-B16D-E5B7E04829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F8782F4E-563A-4A16-BA1B-F7B0816A92C6}" type="datetime1">
              <a:rPr lang="en-US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01008B71-0A32-4B73-A8EA-C2281DB9BD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pitchFamily="-109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MS PGothic" pitchFamily="34" charset="-128"/>
          <a:cs typeface="ＭＳ Ｐゴシック" pitchFamily="-109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MS PGothic" pitchFamily="34" charset="-128"/>
          <a:cs typeface="ＭＳ Ｐゴシック" pitchFamily="-109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MS PGothic" pitchFamily="34" charset="-128"/>
          <a:cs typeface="ＭＳ Ｐゴシック" pitchFamily="-109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MS PGothic" pitchFamily="34" charset="-128"/>
          <a:cs typeface="ＭＳ Ｐゴシック" pitchFamily="-109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pitchFamily="-109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>
              <a:defRPr sz="9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F8782F4E-563A-4A16-BA1B-F7B0816A92C6}" type="datetime1">
              <a:rPr lang="en-US" smtClean="0"/>
              <a:pPr>
                <a:defRPr/>
              </a:pPr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>
              <a:defRPr sz="9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>
              <a:defRPr sz="9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01008B71-0A32-4B73-A8EA-C2281DB9BD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7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itchFamily="34" charset="-128"/>
          <a:cs typeface="ＭＳ Ｐゴシック" pitchFamily="-109" charset="-128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09" charset="0"/>
          <a:ea typeface="MS PGothic" pitchFamily="34" charset="-128"/>
          <a:cs typeface="ＭＳ Ｐゴシック" pitchFamily="-109" charset="-128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09" charset="0"/>
          <a:ea typeface="MS PGothic" pitchFamily="34" charset="-128"/>
          <a:cs typeface="ＭＳ Ｐゴシック" pitchFamily="-109" charset="-128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09" charset="0"/>
          <a:ea typeface="MS PGothic" pitchFamily="34" charset="-128"/>
          <a:cs typeface="ＭＳ Ｐゴシック" pitchFamily="-109" charset="-128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09" charset="0"/>
          <a:ea typeface="MS PGothic" pitchFamily="34" charset="-128"/>
          <a:cs typeface="ＭＳ Ｐゴシック" pitchFamily="-109" charset="-128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ＭＳ Ｐゴシック" pitchFamily="-109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ar-SA"/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ar-SA">
              <a:solidFill>
                <a:srgbClr val="898989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0" y="381000"/>
            <a:ext cx="8153400" cy="6248400"/>
          </a:xfrm>
          <a:prstGeom prst="roundRect">
            <a:avLst/>
          </a:prstGeom>
          <a:solidFill>
            <a:srgbClr val="FFD95C"/>
          </a:solidFill>
          <a:ln>
            <a:solidFill>
              <a:srgbClr val="F7A4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en-US" sz="18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162800" y="152400"/>
            <a:ext cx="1797050" cy="1698625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65" name="TextBox 7"/>
          <p:cNvSpPr txBox="1">
            <a:spLocks noChangeArrowheads="1"/>
          </p:cNvSpPr>
          <p:nvPr/>
        </p:nvSpPr>
        <p:spPr bwMode="auto">
          <a:xfrm>
            <a:off x="8458200" y="1143000"/>
            <a:ext cx="501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FFD95C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5366" name="TextBox 8"/>
          <p:cNvSpPr txBox="1">
            <a:spLocks noChangeArrowheads="1"/>
          </p:cNvSpPr>
          <p:nvPr/>
        </p:nvSpPr>
        <p:spPr bwMode="auto">
          <a:xfrm>
            <a:off x="7162800" y="0"/>
            <a:ext cx="60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660066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7162800" y="523875"/>
            <a:ext cx="164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800">
                <a:solidFill>
                  <a:schemeClr val="bg1"/>
                </a:solidFill>
                <a:latin typeface="Helvetica" pitchFamily="34" charset="0"/>
              </a:rPr>
              <a:t>Chapter One</a:t>
            </a:r>
          </a:p>
        </p:txBody>
      </p:sp>
      <p:grpSp>
        <p:nvGrpSpPr>
          <p:cNvPr id="15368" name="Group 11"/>
          <p:cNvGrpSpPr>
            <a:grpSpLocks/>
          </p:cNvGrpSpPr>
          <p:nvPr/>
        </p:nvGrpSpPr>
        <p:grpSpPr bwMode="auto">
          <a:xfrm>
            <a:off x="685800" y="708025"/>
            <a:ext cx="7620000" cy="5464175"/>
            <a:chOff x="432" y="446"/>
            <a:chExt cx="4800" cy="3442"/>
          </a:xfrm>
        </p:grpSpPr>
        <p:sp>
          <p:nvSpPr>
            <p:cNvPr id="11" name="Rounded Rectangle 10"/>
            <p:cNvSpPr>
              <a:spLocks noChangeArrowheads="1"/>
            </p:cNvSpPr>
            <p:nvPr/>
          </p:nvSpPr>
          <p:spPr bwMode="auto">
            <a:xfrm>
              <a:off x="432" y="446"/>
              <a:ext cx="2688" cy="3442"/>
            </a:xfrm>
            <a:prstGeom prst="roundRect">
              <a:avLst>
                <a:gd name="adj" fmla="val 16667"/>
              </a:avLst>
            </a:prstGeom>
            <a:solidFill>
              <a:srgbClr val="660066"/>
            </a:solidFill>
            <a:ln w="9525">
              <a:solidFill>
                <a:srgbClr val="66006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rtl="0">
                <a:defRPr/>
              </a:pPr>
              <a:endParaRPr lang="en-US">
                <a:solidFill>
                  <a:srgbClr val="FFFFFF"/>
                </a:solidFill>
                <a:latin typeface="Calibri" pitchFamily="34" charset="0"/>
                <a:cs typeface="+mn-cs"/>
              </a:endParaRPr>
            </a:p>
          </p:txBody>
        </p:sp>
        <p:pic>
          <p:nvPicPr>
            <p:cNvPr id="15372" name="Picture 9" descr="Cover.psd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4" y="656"/>
              <a:ext cx="2304" cy="2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73" name="TextBox 11"/>
            <p:cNvSpPr txBox="1">
              <a:spLocks noChangeArrowheads="1"/>
            </p:cNvSpPr>
            <p:nvPr/>
          </p:nvSpPr>
          <p:spPr bwMode="auto">
            <a:xfrm>
              <a:off x="3360" y="1200"/>
              <a:ext cx="1872" cy="2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 algn="ctr" rtl="0">
                <a:spcAft>
                  <a:spcPts val="600"/>
                </a:spcAft>
              </a:pPr>
              <a:r>
                <a:rPr lang="en-US" sz="3500">
                  <a:solidFill>
                    <a:srgbClr val="000000"/>
                  </a:solidFill>
                  <a:latin typeface="Helvetica" pitchFamily="34" charset="0"/>
                </a:rPr>
                <a:t>Taking Risks and Making Profits within the Dynamic Business Environment</a:t>
              </a:r>
            </a:p>
          </p:txBody>
        </p:sp>
      </p:grpSp>
      <p:sp>
        <p:nvSpPr>
          <p:cNvPr id="15369" name="Rectangle 11"/>
          <p:cNvSpPr>
            <a:spLocks noChangeArrowheads="1"/>
          </p:cNvSpPr>
          <p:nvPr/>
        </p:nvSpPr>
        <p:spPr bwMode="auto">
          <a:xfrm>
            <a:off x="3657600" y="6610350"/>
            <a:ext cx="54102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defTabSz="914400" rtl="0" eaLnBrk="0" hangingPunct="0">
              <a:spcBef>
                <a:spcPct val="50000"/>
              </a:spcBef>
            </a:pPr>
            <a:r>
              <a:rPr lang="en-US" sz="1200" b="1" i="1">
                <a:latin typeface="Times New Roman" pitchFamily="18" charset="0"/>
              </a:rPr>
              <a:t>Copyright</a:t>
            </a:r>
            <a:r>
              <a:rPr lang="en-US" sz="1200">
                <a:latin typeface="Times New Roman" pitchFamily="18" charset="0"/>
              </a:rPr>
              <a:t> </a:t>
            </a:r>
            <a:r>
              <a:rPr lang="en-US" sz="1200" b="1" i="1">
                <a:latin typeface="Times New Roman" pitchFamily="18" charset="0"/>
              </a:rPr>
              <a:t>© 2010 by The McGraw-Hill Companies, Inc. All rights reserved.</a:t>
            </a: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76200" y="6610350"/>
            <a:ext cx="2667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l" defTabSz="914400" rtl="0" eaLnBrk="0" hangingPunct="0">
              <a:spcBef>
                <a:spcPct val="50000"/>
              </a:spcBef>
            </a:pPr>
            <a:r>
              <a:rPr lang="en-US" sz="1200" b="1" i="1">
                <a:latin typeface="Times New Roman" pitchFamily="18" charset="0"/>
              </a:rPr>
              <a:t>McGraw-Hill/Irwin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ar-SA">
              <a:solidFill>
                <a:srgbClr val="898989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0" y="381000"/>
            <a:ext cx="8153400" cy="6248400"/>
          </a:xfrm>
          <a:prstGeom prst="roundRect">
            <a:avLst/>
          </a:prstGeom>
          <a:solidFill>
            <a:srgbClr val="FFD95C"/>
          </a:solidFill>
          <a:ln>
            <a:solidFill>
              <a:srgbClr val="F7A4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en-US" sz="18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15200" y="152400"/>
            <a:ext cx="1644650" cy="160020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580" name="TextBox 7"/>
          <p:cNvSpPr txBox="1">
            <a:spLocks noChangeArrowheads="1"/>
          </p:cNvSpPr>
          <p:nvPr/>
        </p:nvSpPr>
        <p:spPr bwMode="auto">
          <a:xfrm>
            <a:off x="8458200" y="1143000"/>
            <a:ext cx="501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FFD95C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4581" name="TextBox 8"/>
          <p:cNvSpPr txBox="1">
            <a:spLocks noChangeArrowheads="1"/>
          </p:cNvSpPr>
          <p:nvPr/>
        </p:nvSpPr>
        <p:spPr bwMode="auto">
          <a:xfrm>
            <a:off x="7162800" y="0"/>
            <a:ext cx="60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660066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4582" name="TextBox 9"/>
          <p:cNvSpPr txBox="1">
            <a:spLocks noChangeArrowheads="1"/>
          </p:cNvSpPr>
          <p:nvPr/>
        </p:nvSpPr>
        <p:spPr bwMode="auto">
          <a:xfrm>
            <a:off x="7315200" y="457200"/>
            <a:ext cx="16446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400" i="1">
                <a:solidFill>
                  <a:schemeClr val="bg1"/>
                </a:solidFill>
                <a:latin typeface="Helvetica" pitchFamily="34" charset="0"/>
              </a:rPr>
              <a:t>Businesses Add to the Standard of Living and Quality of Life</a:t>
            </a:r>
          </a:p>
        </p:txBody>
      </p:sp>
      <p:sp>
        <p:nvSpPr>
          <p:cNvPr id="24583" name="TextBox 14"/>
          <p:cNvSpPr txBox="1">
            <a:spLocks noChangeArrowheads="1"/>
          </p:cNvSpPr>
          <p:nvPr/>
        </p:nvSpPr>
        <p:spPr bwMode="auto">
          <a:xfrm>
            <a:off x="533400" y="1295400"/>
            <a:ext cx="8077200" cy="192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 rtl="0"/>
            <a:endParaRPr lang="en-US" sz="300" dirty="0">
              <a:latin typeface="Calibri" pitchFamily="34" charset="0"/>
            </a:endParaRPr>
          </a:p>
          <a:p>
            <a:pPr marL="342900" indent="-342900" algn="l" rtl="0"/>
            <a:endParaRPr lang="en-US" sz="2500" i="1" dirty="0">
              <a:latin typeface="Helvetica" pitchFamily="34" charset="0"/>
            </a:endParaRPr>
          </a:p>
          <a:p>
            <a:pPr algn="l" rtl="0"/>
            <a:r>
              <a:rPr lang="en-US" sz="2700" i="1" dirty="0">
                <a:latin typeface="Helvetica" pitchFamily="34" charset="0"/>
              </a:rPr>
              <a:t>T</a:t>
            </a:r>
            <a:r>
              <a:rPr lang="en-US" i="1" dirty="0">
                <a:latin typeface="Helvetica" pitchFamily="34" charset="0"/>
              </a:rPr>
              <a:t>he amount of goods &amp; services people can buy with the money they have.</a:t>
            </a:r>
          </a:p>
          <a:p>
            <a:pPr marL="342900" indent="-342900" algn="l" rtl="0"/>
            <a:endParaRPr lang="en-US" sz="2000" dirty="0">
              <a:latin typeface="Helvetica" pitchFamily="34" charset="0"/>
            </a:endParaRPr>
          </a:p>
          <a:p>
            <a:pPr marL="342900" indent="-342900" algn="l" rtl="0"/>
            <a:endParaRPr lang="en-US" sz="2000" dirty="0">
              <a:latin typeface="Calibri" pitchFamily="34" charset="0"/>
            </a:endParaRPr>
          </a:p>
        </p:txBody>
      </p:sp>
      <p:sp>
        <p:nvSpPr>
          <p:cNvPr id="24584" name="Title 1"/>
          <p:cNvSpPr>
            <a:spLocks noGrp="1"/>
          </p:cNvSpPr>
          <p:nvPr>
            <p:ph type="ctrTitle"/>
          </p:nvPr>
        </p:nvSpPr>
        <p:spPr>
          <a:xfrm>
            <a:off x="76200" y="130175"/>
            <a:ext cx="7772400" cy="1470025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Helvetica" pitchFamily="34" charset="0"/>
              </a:rPr>
              <a:t>STANDARD OF LIVING</a:t>
            </a:r>
          </a:p>
        </p:txBody>
      </p:sp>
      <p:sp>
        <p:nvSpPr>
          <p:cNvPr id="24585" name="TextBox 12"/>
          <p:cNvSpPr txBox="1">
            <a:spLocks noChangeArrowheads="1"/>
          </p:cNvSpPr>
          <p:nvPr/>
        </p:nvSpPr>
        <p:spPr bwMode="auto">
          <a:xfrm>
            <a:off x="7772400" y="1295400"/>
            <a:ext cx="6858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700" b="1">
                <a:solidFill>
                  <a:schemeClr val="bg1"/>
                </a:solidFill>
                <a:latin typeface="Helvetica" pitchFamily="34" charset="0"/>
              </a:rPr>
              <a:t>LG1</a:t>
            </a:r>
          </a:p>
        </p:txBody>
      </p:sp>
      <p:sp>
        <p:nvSpPr>
          <p:cNvPr id="24586" name="Rectangle 4"/>
          <p:cNvSpPr>
            <a:spLocks noChangeArrowheads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rtl="0"/>
            <a:r>
              <a:rPr lang="en-US" sz="1200">
                <a:latin typeface="Times New Roman" pitchFamily="18" charset="0"/>
              </a:rPr>
              <a:t>1-</a:t>
            </a:r>
            <a:fld id="{A7C87DB8-022E-4BB1-8E84-AA28420BF9A4}" type="slidenum">
              <a:rPr lang="en-US" sz="1200">
                <a:latin typeface="Times New Roman" pitchFamily="18" charset="0"/>
              </a:rPr>
              <a:pPr defTabSz="914400" rtl="0"/>
              <a:t>10</a:t>
            </a:fld>
            <a:endParaRPr lang="en-US" sz="1200"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85AE480-9252-4FD2-A4CD-2AEE3AFE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66999"/>
            <a:ext cx="7924800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ar-SA">
              <a:solidFill>
                <a:srgbClr val="898989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0" y="381000"/>
            <a:ext cx="8153400" cy="6248400"/>
          </a:xfrm>
          <a:prstGeom prst="roundRect">
            <a:avLst/>
          </a:prstGeom>
          <a:solidFill>
            <a:srgbClr val="FFD95C"/>
          </a:solidFill>
          <a:ln>
            <a:solidFill>
              <a:srgbClr val="F7A4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en-US" sz="18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15200" y="152400"/>
            <a:ext cx="1644650" cy="160020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8458200" y="1143000"/>
            <a:ext cx="501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FFD95C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6629" name="TextBox 8"/>
          <p:cNvSpPr txBox="1">
            <a:spLocks noChangeArrowheads="1"/>
          </p:cNvSpPr>
          <p:nvPr/>
        </p:nvSpPr>
        <p:spPr bwMode="auto">
          <a:xfrm>
            <a:off x="7162800" y="0"/>
            <a:ext cx="60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660066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6630" name="TextBox 9"/>
          <p:cNvSpPr txBox="1">
            <a:spLocks noChangeArrowheads="1"/>
          </p:cNvSpPr>
          <p:nvPr/>
        </p:nvSpPr>
        <p:spPr bwMode="auto">
          <a:xfrm>
            <a:off x="7315200" y="457200"/>
            <a:ext cx="16446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400" i="1" dirty="0">
                <a:solidFill>
                  <a:schemeClr val="bg1"/>
                </a:solidFill>
                <a:latin typeface="Helvetica" pitchFamily="34" charset="0"/>
              </a:rPr>
              <a:t>  Responding to Various Stakeholders</a:t>
            </a:r>
          </a:p>
        </p:txBody>
      </p:sp>
      <p:sp>
        <p:nvSpPr>
          <p:cNvPr id="26631" name="TextBox 14"/>
          <p:cNvSpPr txBox="1">
            <a:spLocks noChangeArrowheads="1"/>
          </p:cNvSpPr>
          <p:nvPr/>
        </p:nvSpPr>
        <p:spPr bwMode="auto">
          <a:xfrm>
            <a:off x="457200" y="1400175"/>
            <a:ext cx="8153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 rtl="0"/>
            <a:endParaRPr lang="en-US" dirty="0">
              <a:latin typeface="Helvetica" pitchFamily="34" charset="0"/>
            </a:endParaRPr>
          </a:p>
          <a:p>
            <a:pPr marL="342900" indent="-342900" algn="l" rtl="0"/>
            <a:r>
              <a:rPr lang="en-US" dirty="0">
                <a:latin typeface="Helvetica" pitchFamily="34" charset="0"/>
              </a:rPr>
              <a:t>Any individual or group who can affect or are affected by the achievement of a firm’s objectives </a:t>
            </a:r>
            <a:endParaRPr lang="en-US" b="1" dirty="0">
              <a:latin typeface="Helvetica" pitchFamily="34" charset="0"/>
            </a:endParaRPr>
          </a:p>
          <a:p>
            <a:pPr marL="342900" indent="-342900" algn="l" rtl="0">
              <a:buFont typeface="Arial" charset="0"/>
              <a:buChar char="•"/>
            </a:pPr>
            <a:endParaRPr lang="en-US" b="1" dirty="0">
              <a:latin typeface="Helvetica" pitchFamily="34" charset="0"/>
            </a:endParaRPr>
          </a:p>
          <a:p>
            <a:pPr marL="342900" indent="-342900" algn="l" rtl="0"/>
            <a:endParaRPr lang="en-US" i="1" dirty="0">
              <a:latin typeface="Helvetica" pitchFamily="34" charset="0"/>
            </a:endParaRPr>
          </a:p>
          <a:p>
            <a:pPr marL="342900" indent="-342900" algn="l" rtl="0"/>
            <a:endParaRPr lang="en-US" sz="2000" i="1" dirty="0">
              <a:latin typeface="Calibri" pitchFamily="34" charset="0"/>
            </a:endParaRPr>
          </a:p>
        </p:txBody>
      </p:sp>
      <p:sp>
        <p:nvSpPr>
          <p:cNvPr id="26632" name="Title 1"/>
          <p:cNvSpPr>
            <a:spLocks noGrp="1"/>
          </p:cNvSpPr>
          <p:nvPr>
            <p:ph type="ctrTitle"/>
          </p:nvPr>
        </p:nvSpPr>
        <p:spPr>
          <a:xfrm>
            <a:off x="76200" y="130175"/>
            <a:ext cx="7772400" cy="1270000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Helvetica" pitchFamily="34" charset="0"/>
              </a:rPr>
              <a:t>Stakeholders</a:t>
            </a:r>
          </a:p>
        </p:txBody>
      </p:sp>
      <p:sp>
        <p:nvSpPr>
          <p:cNvPr id="26633" name="TextBox 12"/>
          <p:cNvSpPr txBox="1">
            <a:spLocks noChangeArrowheads="1"/>
          </p:cNvSpPr>
          <p:nvPr/>
        </p:nvSpPr>
        <p:spPr bwMode="auto">
          <a:xfrm>
            <a:off x="7772400" y="1295400"/>
            <a:ext cx="6858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700" b="1">
                <a:solidFill>
                  <a:schemeClr val="bg1"/>
                </a:solidFill>
                <a:latin typeface="Helvetica" pitchFamily="34" charset="0"/>
              </a:rPr>
              <a:t>LG1</a:t>
            </a:r>
          </a:p>
        </p:txBody>
      </p:sp>
      <p:sp>
        <p:nvSpPr>
          <p:cNvPr id="26634" name="Rectangle 4"/>
          <p:cNvSpPr>
            <a:spLocks noChangeArrowheads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rtl="0"/>
            <a:r>
              <a:rPr lang="en-US" sz="1200">
                <a:latin typeface="Times New Roman" pitchFamily="18" charset="0"/>
              </a:rPr>
              <a:t>1-</a:t>
            </a:r>
            <a:fld id="{3B37C911-E0C8-4745-87E5-98FC7D2CC64C}" type="slidenum">
              <a:rPr lang="en-US" sz="1200">
                <a:latin typeface="Times New Roman" pitchFamily="18" charset="0"/>
              </a:rPr>
              <a:pPr defTabSz="914400" rtl="0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xmlns="" id="{FF0C317A-9DEB-4FE7-93A0-3837764B0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047205"/>
            <a:ext cx="6794500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 rtl="0"/>
            <a:endParaRPr lang="en-US" sz="2600" dirty="0">
              <a:latin typeface="Calibri" pitchFamily="34" charset="0"/>
            </a:endParaRPr>
          </a:p>
          <a:p>
            <a:pPr marL="342900" indent="-342900" algn="l" rtl="0">
              <a:buFont typeface="Arial" charset="0"/>
              <a:buChar char="•"/>
            </a:pPr>
            <a:r>
              <a:rPr lang="en-US" b="1" dirty="0">
                <a:latin typeface="Helvetica" pitchFamily="34" charset="0"/>
              </a:rPr>
              <a:t>Stakeholders- </a:t>
            </a:r>
            <a:r>
              <a:rPr lang="en-US" dirty="0">
                <a:latin typeface="Helvetica" pitchFamily="34" charset="0"/>
              </a:rPr>
              <a:t>customers, employees, stockholders, suppliers, government etc</a:t>
            </a:r>
            <a:r>
              <a:rPr lang="en-US" b="1" dirty="0">
                <a:latin typeface="Helvetica" pitchFamily="34" charset="0"/>
              </a:rPr>
              <a:t>.</a:t>
            </a:r>
          </a:p>
          <a:p>
            <a:pPr marL="342900" indent="-342900" algn="l" rtl="0">
              <a:buFont typeface="Arial" charset="0"/>
              <a:buChar char="•"/>
            </a:pPr>
            <a:endParaRPr lang="en-US" b="1" dirty="0">
              <a:latin typeface="Helvetica" pitchFamily="34" charset="0"/>
            </a:endParaRPr>
          </a:p>
          <a:p>
            <a:pPr marL="342900" indent="-342900" algn="l" rtl="0"/>
            <a:endParaRPr lang="en-US" i="1" dirty="0">
              <a:latin typeface="Helvetica" pitchFamily="34" charset="0"/>
            </a:endParaRPr>
          </a:p>
          <a:p>
            <a:pPr marL="342900" indent="-342900" algn="l" rtl="0"/>
            <a:endParaRPr lang="en-US" sz="2000" i="1" dirty="0">
              <a:latin typeface="Calibri" pitchFamily="34" charset="0"/>
            </a:endParaRPr>
          </a:p>
        </p:txBody>
      </p:sp>
      <p:pic>
        <p:nvPicPr>
          <p:cNvPr id="14" name="Picture 2" descr="Stakeholder Maps - Keep the Important People Happy | Interaction ...">
            <a:extLst>
              <a:ext uri="{FF2B5EF4-FFF2-40B4-BE49-F238E27FC236}">
                <a16:creationId xmlns:a16="http://schemas.microsoft.com/office/drawing/2014/main" xmlns="" id="{BF047086-4F12-48CE-8E95-AFAE63589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63851"/>
            <a:ext cx="7620000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ar-SA">
              <a:solidFill>
                <a:srgbClr val="898989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0" y="381000"/>
            <a:ext cx="8153400" cy="6248400"/>
          </a:xfrm>
          <a:prstGeom prst="roundRect">
            <a:avLst/>
          </a:prstGeom>
          <a:solidFill>
            <a:srgbClr val="FFD95C"/>
          </a:solidFill>
          <a:ln>
            <a:solidFill>
              <a:srgbClr val="F7A4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en-US" sz="18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15200" y="152400"/>
            <a:ext cx="1644650" cy="160020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8458200" y="1143000"/>
            <a:ext cx="501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FFD95C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6629" name="TextBox 8"/>
          <p:cNvSpPr txBox="1">
            <a:spLocks noChangeArrowheads="1"/>
          </p:cNvSpPr>
          <p:nvPr/>
        </p:nvSpPr>
        <p:spPr bwMode="auto">
          <a:xfrm>
            <a:off x="7162800" y="0"/>
            <a:ext cx="60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660066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6630" name="TextBox 9"/>
          <p:cNvSpPr txBox="1">
            <a:spLocks noChangeArrowheads="1"/>
          </p:cNvSpPr>
          <p:nvPr/>
        </p:nvSpPr>
        <p:spPr bwMode="auto">
          <a:xfrm>
            <a:off x="7315200" y="457200"/>
            <a:ext cx="16446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400" i="1">
                <a:solidFill>
                  <a:schemeClr val="bg1"/>
                </a:solidFill>
                <a:latin typeface="Helvetica" pitchFamily="34" charset="0"/>
              </a:rPr>
              <a:t>Businesses Add to the Standard of Living and Quality of Life</a:t>
            </a:r>
          </a:p>
        </p:txBody>
      </p:sp>
      <p:sp>
        <p:nvSpPr>
          <p:cNvPr id="26631" name="TextBox 14"/>
          <p:cNvSpPr txBox="1">
            <a:spLocks noChangeArrowheads="1"/>
          </p:cNvSpPr>
          <p:nvPr/>
        </p:nvSpPr>
        <p:spPr bwMode="auto">
          <a:xfrm>
            <a:off x="457200" y="1400175"/>
            <a:ext cx="8153400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endParaRPr lang="en-US" sz="2600" dirty="0">
              <a:latin typeface="Calibri" pitchFamily="34" charset="0"/>
            </a:endParaRPr>
          </a:p>
          <a:p>
            <a:pPr algn="l" rtl="0"/>
            <a:r>
              <a:rPr lang="en-US" dirty="0">
                <a:latin typeface="Helvetica" pitchFamily="34" charset="0"/>
              </a:rPr>
              <a:t>Contracting with other companies to do some or all of the functions of a firm.</a:t>
            </a:r>
          </a:p>
          <a:p>
            <a:pPr marL="342900" indent="-342900" algn="l" rtl="0">
              <a:buFont typeface="Arial" charset="0"/>
              <a:buChar char="•"/>
            </a:pPr>
            <a:endParaRPr lang="en-US" b="1" dirty="0"/>
          </a:p>
          <a:p>
            <a:pPr marL="342900" indent="-342900" algn="l" rtl="0"/>
            <a:endParaRPr lang="en-US" i="1" dirty="0">
              <a:latin typeface="Helvetica" pitchFamily="34" charset="0"/>
            </a:endParaRPr>
          </a:p>
          <a:p>
            <a:pPr marL="342900" indent="-342900" algn="l" rtl="0"/>
            <a:endParaRPr lang="en-US" sz="2000" i="1" dirty="0">
              <a:latin typeface="Calibri" pitchFamily="34" charset="0"/>
            </a:endParaRPr>
          </a:p>
        </p:txBody>
      </p:sp>
      <p:sp>
        <p:nvSpPr>
          <p:cNvPr id="26632" name="Title 1"/>
          <p:cNvSpPr>
            <a:spLocks noGrp="1"/>
          </p:cNvSpPr>
          <p:nvPr>
            <p:ph type="ctrTitle"/>
          </p:nvPr>
        </p:nvSpPr>
        <p:spPr>
          <a:xfrm>
            <a:off x="76200" y="130175"/>
            <a:ext cx="7772400" cy="1270000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Helvetica" pitchFamily="34" charset="0"/>
              </a:rPr>
              <a:t>Outsourcing</a:t>
            </a:r>
          </a:p>
        </p:txBody>
      </p:sp>
      <p:sp>
        <p:nvSpPr>
          <p:cNvPr id="26633" name="TextBox 12"/>
          <p:cNvSpPr txBox="1">
            <a:spLocks noChangeArrowheads="1"/>
          </p:cNvSpPr>
          <p:nvPr/>
        </p:nvSpPr>
        <p:spPr bwMode="auto">
          <a:xfrm>
            <a:off x="7772400" y="1295400"/>
            <a:ext cx="6858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700" b="1">
                <a:solidFill>
                  <a:schemeClr val="bg1"/>
                </a:solidFill>
                <a:latin typeface="Helvetica" pitchFamily="34" charset="0"/>
              </a:rPr>
              <a:t>LG1</a:t>
            </a:r>
          </a:p>
        </p:txBody>
      </p:sp>
      <p:sp>
        <p:nvSpPr>
          <p:cNvPr id="26634" name="Rectangle 4"/>
          <p:cNvSpPr>
            <a:spLocks noChangeArrowheads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rtl="0"/>
            <a:r>
              <a:rPr lang="en-US" sz="1200">
                <a:latin typeface="Times New Roman" pitchFamily="18" charset="0"/>
              </a:rPr>
              <a:t>1-</a:t>
            </a:r>
            <a:fld id="{3B37C911-E0C8-4745-87E5-98FC7D2CC64C}" type="slidenum">
              <a:rPr lang="en-US" sz="1200">
                <a:latin typeface="Times New Roman" pitchFamily="18" charset="0"/>
              </a:rPr>
              <a:pPr defTabSz="914400" rtl="0"/>
              <a:t>12</a:t>
            </a:fld>
            <a:endParaRPr lang="en-US" sz="1200"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87785D-6E33-4CDD-9120-31665720C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2590799"/>
            <a:ext cx="7207250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3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ar-SA">
              <a:solidFill>
                <a:srgbClr val="898989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0" y="381000"/>
            <a:ext cx="8153400" cy="6248400"/>
          </a:xfrm>
          <a:prstGeom prst="roundRect">
            <a:avLst/>
          </a:prstGeom>
          <a:solidFill>
            <a:srgbClr val="FFD95C"/>
          </a:solidFill>
          <a:ln>
            <a:solidFill>
              <a:srgbClr val="F7A4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en-US" sz="18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15200" y="152400"/>
            <a:ext cx="1644650" cy="160020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8458200" y="1143000"/>
            <a:ext cx="501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FFD95C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6629" name="TextBox 8"/>
          <p:cNvSpPr txBox="1">
            <a:spLocks noChangeArrowheads="1"/>
          </p:cNvSpPr>
          <p:nvPr/>
        </p:nvSpPr>
        <p:spPr bwMode="auto">
          <a:xfrm>
            <a:off x="7162800" y="0"/>
            <a:ext cx="60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660066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6630" name="TextBox 9"/>
          <p:cNvSpPr txBox="1">
            <a:spLocks noChangeArrowheads="1"/>
          </p:cNvSpPr>
          <p:nvPr/>
        </p:nvSpPr>
        <p:spPr bwMode="auto">
          <a:xfrm>
            <a:off x="7315200" y="457200"/>
            <a:ext cx="16446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400" i="1">
                <a:solidFill>
                  <a:schemeClr val="bg1"/>
                </a:solidFill>
                <a:latin typeface="Helvetica" pitchFamily="34" charset="0"/>
              </a:rPr>
              <a:t>Businesses Add to the Standard of Living and Quality of Life</a:t>
            </a:r>
          </a:p>
        </p:txBody>
      </p:sp>
      <p:sp>
        <p:nvSpPr>
          <p:cNvPr id="26631" name="TextBox 14"/>
          <p:cNvSpPr txBox="1">
            <a:spLocks noChangeArrowheads="1"/>
          </p:cNvSpPr>
          <p:nvPr/>
        </p:nvSpPr>
        <p:spPr bwMode="auto">
          <a:xfrm>
            <a:off x="457200" y="1400175"/>
            <a:ext cx="81534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 rtl="0">
              <a:buFont typeface="Arial" charset="0"/>
              <a:buChar char="•"/>
            </a:pPr>
            <a:endParaRPr lang="en-US" b="1" dirty="0"/>
          </a:p>
          <a:p>
            <a:pPr marL="342900" indent="-342900" algn="l" rtl="0">
              <a:buFont typeface="Arial" charset="0"/>
              <a:buChar char="•"/>
            </a:pPr>
            <a:r>
              <a:rPr lang="en-US" b="1" dirty="0"/>
              <a:t>Non-profit organizations- </a:t>
            </a:r>
            <a:r>
              <a:rPr lang="en-US" dirty="0"/>
              <a:t>is a business that has been granted tax-exempted because it furthers a social cause and provides a public benefits. Ex-school, college, hospital, charity, RAB, police force etc</a:t>
            </a:r>
            <a:r>
              <a:rPr lang="en-US" b="1" dirty="0"/>
              <a:t>.</a:t>
            </a:r>
          </a:p>
          <a:p>
            <a:pPr marL="342900" indent="-342900" algn="l" rtl="0">
              <a:buFont typeface="Arial" charset="0"/>
              <a:buChar char="•"/>
            </a:pPr>
            <a:endParaRPr lang="en-US" b="1" dirty="0">
              <a:latin typeface="Helvetica" pitchFamily="34" charset="0"/>
            </a:endParaRPr>
          </a:p>
          <a:p>
            <a:pPr marL="342900" indent="-342900" algn="l" rtl="0">
              <a:buFont typeface="Arial" charset="0"/>
              <a:buChar char="•"/>
            </a:pPr>
            <a:r>
              <a:rPr lang="en-US" b="1" dirty="0">
                <a:latin typeface="Helvetica" pitchFamily="34" charset="0"/>
              </a:rPr>
              <a:t>Social Entrepreneurs- </a:t>
            </a:r>
            <a:r>
              <a:rPr lang="en-US" dirty="0">
                <a:latin typeface="Helvetica" pitchFamily="34" charset="0"/>
              </a:rPr>
              <a:t>People who address business principles to manage not-for-profits and help address social issues. </a:t>
            </a:r>
            <a:r>
              <a:rPr lang="en-US" i="1" dirty="0" err="1">
                <a:latin typeface="Helvetica" pitchFamily="34" charset="0"/>
              </a:rPr>
              <a:t>eg</a:t>
            </a:r>
            <a:r>
              <a:rPr lang="en-US" i="1" dirty="0">
                <a:latin typeface="Helvetica" pitchFamily="34" charset="0"/>
              </a:rPr>
              <a:t>-Mohammad </a:t>
            </a:r>
            <a:r>
              <a:rPr lang="en-US" i="1" dirty="0" err="1">
                <a:latin typeface="Helvetica" pitchFamily="34" charset="0"/>
              </a:rPr>
              <a:t>Yunus</a:t>
            </a:r>
            <a:r>
              <a:rPr lang="en-US" i="1" dirty="0">
                <a:latin typeface="Helvetica" pitchFamily="34" charset="0"/>
              </a:rPr>
              <a:t>.</a:t>
            </a:r>
          </a:p>
          <a:p>
            <a:pPr marL="342900" indent="-342900" algn="l" rtl="0">
              <a:buFont typeface="Arial" charset="0"/>
              <a:buChar char="•"/>
            </a:pPr>
            <a:endParaRPr lang="en-US" dirty="0">
              <a:latin typeface="Helvetica" pitchFamily="34" charset="0"/>
            </a:endParaRPr>
          </a:p>
          <a:p>
            <a:pPr algn="just" rtl="0"/>
            <a:r>
              <a:rPr lang="en-US" sz="2000" dirty="0"/>
              <a:t>They differ based on how they attain money. </a:t>
            </a:r>
            <a:r>
              <a:rPr lang="en-US" sz="2000" b="1" dirty="0"/>
              <a:t>Non-profits</a:t>
            </a:r>
            <a:r>
              <a:rPr lang="en-US" sz="2000" dirty="0"/>
              <a:t> acquire money through fundraising efforts whereas </a:t>
            </a:r>
            <a:r>
              <a:rPr lang="en-US" sz="2000" b="1" dirty="0"/>
              <a:t>social</a:t>
            </a:r>
            <a:r>
              <a:rPr lang="en-US" sz="2000" dirty="0"/>
              <a:t> enterprises operate like a for-profit business by selling a product </a:t>
            </a:r>
            <a:r>
              <a:rPr lang="en-US" sz="2000" b="1" dirty="0"/>
              <a:t>or</a:t>
            </a:r>
            <a:r>
              <a:rPr lang="en-US" sz="2000" dirty="0"/>
              <a:t> service to the public </a:t>
            </a:r>
            <a:r>
              <a:rPr lang="en-US" sz="2000" b="1" dirty="0"/>
              <a:t>and</a:t>
            </a:r>
            <a:r>
              <a:rPr lang="en-US" sz="2000" dirty="0"/>
              <a:t> acquire funds through sales.</a:t>
            </a:r>
            <a:endParaRPr lang="en-US" sz="2000" dirty="0">
              <a:latin typeface="Helvetica" pitchFamily="34" charset="0"/>
            </a:endParaRPr>
          </a:p>
          <a:p>
            <a:pPr marL="342900" indent="-342900" algn="l" rtl="0"/>
            <a:endParaRPr lang="en-US" i="1" dirty="0">
              <a:latin typeface="Helvetica" pitchFamily="34" charset="0"/>
            </a:endParaRPr>
          </a:p>
          <a:p>
            <a:pPr marL="342900" indent="-342900" algn="l" rtl="0"/>
            <a:endParaRPr lang="en-US" sz="2000" i="1" dirty="0">
              <a:latin typeface="Calibri" pitchFamily="34" charset="0"/>
            </a:endParaRPr>
          </a:p>
        </p:txBody>
      </p:sp>
      <p:sp>
        <p:nvSpPr>
          <p:cNvPr id="26632" name="Title 1"/>
          <p:cNvSpPr>
            <a:spLocks noGrp="1"/>
          </p:cNvSpPr>
          <p:nvPr>
            <p:ph type="ctrTitle"/>
          </p:nvPr>
        </p:nvSpPr>
        <p:spPr>
          <a:xfrm>
            <a:off x="76200" y="130175"/>
            <a:ext cx="7772400" cy="1270000"/>
          </a:xfrm>
        </p:spPr>
        <p:txBody>
          <a:bodyPr/>
          <a:lstStyle/>
          <a:p>
            <a:pPr eaLnBrk="1" hangingPunct="1"/>
            <a:r>
              <a:rPr lang="en-US" sz="2800" b="1">
                <a:latin typeface="Helvetica" pitchFamily="34" charset="0"/>
              </a:rPr>
              <a:t>Responding to various business Stakeholders</a:t>
            </a:r>
          </a:p>
        </p:txBody>
      </p:sp>
      <p:sp>
        <p:nvSpPr>
          <p:cNvPr id="26633" name="TextBox 12"/>
          <p:cNvSpPr txBox="1">
            <a:spLocks noChangeArrowheads="1"/>
          </p:cNvSpPr>
          <p:nvPr/>
        </p:nvSpPr>
        <p:spPr bwMode="auto">
          <a:xfrm>
            <a:off x="7772400" y="1295400"/>
            <a:ext cx="6858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700" b="1">
                <a:solidFill>
                  <a:schemeClr val="bg1"/>
                </a:solidFill>
                <a:latin typeface="Helvetica" pitchFamily="34" charset="0"/>
              </a:rPr>
              <a:t>LG1</a:t>
            </a:r>
          </a:p>
        </p:txBody>
      </p:sp>
      <p:sp>
        <p:nvSpPr>
          <p:cNvPr id="26634" name="Rectangle 4"/>
          <p:cNvSpPr>
            <a:spLocks noChangeArrowheads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rtl="0"/>
            <a:r>
              <a:rPr lang="en-US" sz="1200">
                <a:latin typeface="Times New Roman" pitchFamily="18" charset="0"/>
              </a:rPr>
              <a:t>1-</a:t>
            </a:r>
            <a:fld id="{3B37C911-E0C8-4745-87E5-98FC7D2CC64C}" type="slidenum">
              <a:rPr lang="en-US" sz="1200">
                <a:latin typeface="Times New Roman" pitchFamily="18" charset="0"/>
              </a:rPr>
              <a:pPr defTabSz="914400" rtl="0"/>
              <a:t>13</a:t>
            </a:fld>
            <a:endParaRPr lang="en-US" sz="12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5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ar-SA">
              <a:solidFill>
                <a:srgbClr val="898989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0" y="381000"/>
            <a:ext cx="8153400" cy="6248400"/>
          </a:xfrm>
          <a:prstGeom prst="roundRect">
            <a:avLst/>
          </a:prstGeom>
          <a:solidFill>
            <a:srgbClr val="FFD95C"/>
          </a:solidFill>
          <a:ln>
            <a:solidFill>
              <a:srgbClr val="F7A4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en-US" sz="18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15200" y="152400"/>
            <a:ext cx="1644650" cy="160020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8458200" y="1143000"/>
            <a:ext cx="501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FFD95C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6629" name="TextBox 8"/>
          <p:cNvSpPr txBox="1">
            <a:spLocks noChangeArrowheads="1"/>
          </p:cNvSpPr>
          <p:nvPr/>
        </p:nvSpPr>
        <p:spPr bwMode="auto">
          <a:xfrm>
            <a:off x="7162800" y="0"/>
            <a:ext cx="60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660066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6630" name="TextBox 9"/>
          <p:cNvSpPr txBox="1">
            <a:spLocks noChangeArrowheads="1"/>
          </p:cNvSpPr>
          <p:nvPr/>
        </p:nvSpPr>
        <p:spPr bwMode="auto">
          <a:xfrm>
            <a:off x="7315200" y="457200"/>
            <a:ext cx="16446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400" i="1">
                <a:solidFill>
                  <a:schemeClr val="bg1"/>
                </a:solidFill>
                <a:latin typeface="Helvetica" pitchFamily="34" charset="0"/>
              </a:rPr>
              <a:t>Businesses Add to the Standard of Living and Quality of Life</a:t>
            </a:r>
          </a:p>
        </p:txBody>
      </p:sp>
      <p:sp>
        <p:nvSpPr>
          <p:cNvPr id="26631" name="TextBox 14"/>
          <p:cNvSpPr txBox="1">
            <a:spLocks noChangeArrowheads="1"/>
          </p:cNvSpPr>
          <p:nvPr/>
        </p:nvSpPr>
        <p:spPr bwMode="auto">
          <a:xfrm>
            <a:off x="486508" y="2350234"/>
            <a:ext cx="8153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 rtl="0"/>
            <a:endParaRPr lang="en-US" sz="2600" dirty="0">
              <a:latin typeface="Calibri" pitchFamily="34" charset="0"/>
            </a:endParaRPr>
          </a:p>
          <a:p>
            <a:pPr marL="342900" indent="-342900" algn="l" rtl="0"/>
            <a:endParaRPr lang="en-US" i="1" dirty="0">
              <a:latin typeface="Helvetica" pitchFamily="34" charset="0"/>
            </a:endParaRPr>
          </a:p>
          <a:p>
            <a:pPr marL="342900" indent="-342900" algn="l" rtl="0"/>
            <a:endParaRPr lang="en-US" sz="2000" i="1" dirty="0">
              <a:latin typeface="Calibri" pitchFamily="34" charset="0"/>
            </a:endParaRPr>
          </a:p>
        </p:txBody>
      </p:sp>
      <p:sp>
        <p:nvSpPr>
          <p:cNvPr id="26632" name="Title 1"/>
          <p:cNvSpPr>
            <a:spLocks noGrp="1"/>
          </p:cNvSpPr>
          <p:nvPr>
            <p:ph type="ctrTitle"/>
          </p:nvPr>
        </p:nvSpPr>
        <p:spPr>
          <a:xfrm>
            <a:off x="76200" y="130175"/>
            <a:ext cx="7772400" cy="1270000"/>
          </a:xfrm>
        </p:spPr>
        <p:txBody>
          <a:bodyPr/>
          <a:lstStyle/>
          <a:p>
            <a:pPr eaLnBrk="1" hangingPunct="1"/>
            <a:r>
              <a:rPr lang="en-US" sz="2500" b="1" dirty="0">
                <a:latin typeface="Helvetica" pitchFamily="34" charset="0"/>
              </a:rPr>
              <a:t>Mini Activity 2: Find the External &amp; Internal Stakeholders </a:t>
            </a:r>
            <a:endParaRPr lang="en-US" sz="1500" dirty="0">
              <a:latin typeface="Helvetica" pitchFamily="34" charset="0"/>
            </a:endParaRPr>
          </a:p>
        </p:txBody>
      </p:sp>
      <p:sp>
        <p:nvSpPr>
          <p:cNvPr id="26633" name="TextBox 12"/>
          <p:cNvSpPr txBox="1">
            <a:spLocks noChangeArrowheads="1"/>
          </p:cNvSpPr>
          <p:nvPr/>
        </p:nvSpPr>
        <p:spPr bwMode="auto">
          <a:xfrm>
            <a:off x="7772400" y="1295400"/>
            <a:ext cx="6858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700" b="1">
                <a:solidFill>
                  <a:schemeClr val="bg1"/>
                </a:solidFill>
                <a:latin typeface="Helvetica" pitchFamily="34" charset="0"/>
              </a:rPr>
              <a:t>LG1</a:t>
            </a:r>
          </a:p>
        </p:txBody>
      </p:sp>
      <p:sp>
        <p:nvSpPr>
          <p:cNvPr id="26634" name="Rectangle 4"/>
          <p:cNvSpPr>
            <a:spLocks noChangeArrowheads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rtl="0"/>
            <a:r>
              <a:rPr lang="en-US" sz="1200">
                <a:latin typeface="Times New Roman" pitchFamily="18" charset="0"/>
              </a:rPr>
              <a:t>1-</a:t>
            </a:r>
            <a:fld id="{3B37C911-E0C8-4745-87E5-98FC7D2CC64C}" type="slidenum">
              <a:rPr lang="en-US" sz="1200">
                <a:latin typeface="Times New Roman" pitchFamily="18" charset="0"/>
              </a:rPr>
              <a:pPr defTabSz="914400" rtl="0"/>
              <a:t>14</a:t>
            </a:fld>
            <a:endParaRPr lang="en-US" sz="1200">
              <a:latin typeface="Times New Roman" pitchFamily="18" charset="0"/>
            </a:endParaRPr>
          </a:p>
        </p:txBody>
      </p:sp>
      <p:pic>
        <p:nvPicPr>
          <p:cNvPr id="4098" name="Picture 2" descr="Stakeholder Management - Definition of Terms — The Project ...">
            <a:extLst>
              <a:ext uri="{FF2B5EF4-FFF2-40B4-BE49-F238E27FC236}">
                <a16:creationId xmlns:a16="http://schemas.microsoft.com/office/drawing/2014/main" xmlns="" id="{85C28834-E8A3-406A-8F5E-4C48D2E1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08" y="1646237"/>
            <a:ext cx="6858000" cy="483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2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ar-SA">
              <a:solidFill>
                <a:srgbClr val="898989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0" y="381000"/>
            <a:ext cx="8153400" cy="6248400"/>
          </a:xfrm>
          <a:prstGeom prst="roundRect">
            <a:avLst/>
          </a:prstGeom>
          <a:solidFill>
            <a:srgbClr val="FFD95C"/>
          </a:solidFill>
          <a:ln>
            <a:solidFill>
              <a:srgbClr val="F7A4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en-US" sz="18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15200" y="152400"/>
            <a:ext cx="1644650" cy="160020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676" name="TextBox 7"/>
          <p:cNvSpPr txBox="1">
            <a:spLocks noChangeArrowheads="1"/>
          </p:cNvSpPr>
          <p:nvPr/>
        </p:nvSpPr>
        <p:spPr bwMode="auto">
          <a:xfrm>
            <a:off x="8458200" y="1143000"/>
            <a:ext cx="501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FFD95C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8677" name="TextBox 8"/>
          <p:cNvSpPr txBox="1">
            <a:spLocks noChangeArrowheads="1"/>
          </p:cNvSpPr>
          <p:nvPr/>
        </p:nvSpPr>
        <p:spPr bwMode="auto">
          <a:xfrm>
            <a:off x="7162800" y="0"/>
            <a:ext cx="60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660066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8678" name="TextBox 9"/>
          <p:cNvSpPr txBox="1">
            <a:spLocks noChangeArrowheads="1"/>
          </p:cNvSpPr>
          <p:nvPr/>
        </p:nvSpPr>
        <p:spPr bwMode="auto">
          <a:xfrm>
            <a:off x="7315200" y="457200"/>
            <a:ext cx="16446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400" i="1">
                <a:solidFill>
                  <a:schemeClr val="bg1"/>
                </a:solidFill>
                <a:latin typeface="Helvetica" pitchFamily="34" charset="0"/>
              </a:rPr>
              <a:t>Businesses Add to the Standard of Living and Quality of Life</a:t>
            </a:r>
          </a:p>
        </p:txBody>
      </p:sp>
      <p:sp>
        <p:nvSpPr>
          <p:cNvPr id="7176" name="TextBox 14"/>
          <p:cNvSpPr txBox="1">
            <a:spLocks noChangeArrowheads="1"/>
          </p:cNvSpPr>
          <p:nvPr/>
        </p:nvSpPr>
        <p:spPr bwMode="auto">
          <a:xfrm>
            <a:off x="533400" y="1295400"/>
            <a:ext cx="8077200" cy="510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 rtl="0">
              <a:defRPr/>
            </a:pPr>
            <a:endParaRPr lang="en-US" sz="2600" dirty="0">
              <a:latin typeface="Calibri" pitchFamily="34" charset="0"/>
              <a:cs typeface="+mn-cs"/>
            </a:endParaRPr>
          </a:p>
          <a:p>
            <a:pPr algn="l" rtl="0">
              <a:defRPr/>
            </a:pPr>
            <a:r>
              <a:rPr lang="en-US" sz="2600" b="1" u="sng" dirty="0">
                <a:cs typeface="+mn-cs"/>
              </a:rPr>
              <a:t>Entrepreneurship</a:t>
            </a:r>
            <a:endParaRPr lang="en-US" sz="2600" b="1" dirty="0">
              <a:cs typeface="+mn-cs"/>
            </a:endParaRPr>
          </a:p>
          <a:p>
            <a:pPr algn="l" rtl="0">
              <a:buFont typeface="Arial" pitchFamily="34" charset="0"/>
              <a:buChar char="•"/>
              <a:defRPr/>
            </a:pPr>
            <a:r>
              <a:rPr lang="en-US" sz="2600" dirty="0">
                <a:cs typeface="+mn-cs"/>
              </a:rPr>
              <a:t>Own the business</a:t>
            </a:r>
          </a:p>
          <a:p>
            <a:pPr algn="l" rtl="0">
              <a:buFont typeface="Arial" pitchFamily="34" charset="0"/>
              <a:buChar char="•"/>
              <a:defRPr/>
            </a:pPr>
            <a:r>
              <a:rPr lang="en-US" sz="2600" dirty="0">
                <a:cs typeface="+mn-cs"/>
              </a:rPr>
              <a:t>Freedom to succeed as well as freedom to fail</a:t>
            </a:r>
          </a:p>
          <a:p>
            <a:pPr algn="l" rtl="0">
              <a:buFont typeface="Arial" pitchFamily="34" charset="0"/>
              <a:buChar char="•"/>
              <a:defRPr/>
            </a:pPr>
            <a:r>
              <a:rPr lang="en-US" sz="2600" dirty="0">
                <a:cs typeface="+mn-cs"/>
              </a:rPr>
              <a:t>Do not receive any benefits such as paid vacation time, day care, a company car or health insurance.</a:t>
            </a:r>
          </a:p>
          <a:p>
            <a:pPr algn="l" rtl="0">
              <a:buFont typeface="Arial" pitchFamily="34" charset="0"/>
              <a:buChar char="•"/>
              <a:defRPr/>
            </a:pPr>
            <a:endParaRPr lang="en-US" sz="2600" dirty="0">
              <a:cs typeface="+mn-cs"/>
            </a:endParaRPr>
          </a:p>
          <a:p>
            <a:pPr algn="l" rtl="0">
              <a:defRPr/>
            </a:pPr>
            <a:r>
              <a:rPr lang="en-US" sz="2600" b="1" u="sng" dirty="0">
                <a:cs typeface="+mn-cs"/>
              </a:rPr>
              <a:t>Working for others</a:t>
            </a:r>
            <a:endParaRPr lang="en-US" sz="2600" b="1" dirty="0">
              <a:cs typeface="+mn-cs"/>
            </a:endParaRPr>
          </a:p>
          <a:p>
            <a:pPr algn="l" rtl="0">
              <a:buFont typeface="Arial" pitchFamily="34" charset="0"/>
              <a:buChar char="•"/>
              <a:defRPr/>
            </a:pPr>
            <a:r>
              <a:rPr lang="en-US" sz="2600" dirty="0">
                <a:cs typeface="+mn-cs"/>
              </a:rPr>
              <a:t>Somebody else assumes entrepreneurial risk</a:t>
            </a:r>
          </a:p>
          <a:p>
            <a:pPr algn="l" rtl="0">
              <a:buFont typeface="Arial" pitchFamily="34" charset="0"/>
              <a:buChar char="•"/>
              <a:defRPr/>
            </a:pPr>
            <a:r>
              <a:rPr lang="en-US" sz="2600" dirty="0">
                <a:cs typeface="+mn-cs"/>
              </a:rPr>
              <a:t>Provides with benefits such as paid vacation and health insurance.</a:t>
            </a:r>
          </a:p>
          <a:p>
            <a:pPr marL="342900" indent="-342900" algn="l" rtl="0">
              <a:defRPr/>
            </a:pPr>
            <a:endParaRPr lang="en-US" sz="2000" dirty="0">
              <a:latin typeface="Helvetica" pitchFamily="34" charset="0"/>
              <a:cs typeface="+mn-cs"/>
            </a:endParaRPr>
          </a:p>
          <a:p>
            <a:pPr marL="342900" indent="-342900" algn="l" rtl="0">
              <a:defRPr/>
            </a:pPr>
            <a:endParaRPr lang="en-US" sz="2000" dirty="0">
              <a:latin typeface="Calibri" pitchFamily="34" charset="0"/>
              <a:cs typeface="+mn-cs"/>
            </a:endParaRPr>
          </a:p>
        </p:txBody>
      </p:sp>
      <p:sp>
        <p:nvSpPr>
          <p:cNvPr id="28680" name="Title 1"/>
          <p:cNvSpPr>
            <a:spLocks noGrp="1"/>
          </p:cNvSpPr>
          <p:nvPr>
            <p:ph type="ctrTitle"/>
          </p:nvPr>
        </p:nvSpPr>
        <p:spPr>
          <a:xfrm>
            <a:off x="76200" y="130175"/>
            <a:ext cx="7772400" cy="1270000"/>
          </a:xfrm>
        </p:spPr>
        <p:txBody>
          <a:bodyPr/>
          <a:lstStyle/>
          <a:p>
            <a:pPr eaLnBrk="1" hangingPunct="1"/>
            <a:r>
              <a:rPr lang="en-US" sz="3200" b="1">
                <a:latin typeface="Helvetica" pitchFamily="34" charset="0"/>
              </a:rPr>
              <a:t>Entrepreneurship VS Working for others</a:t>
            </a:r>
          </a:p>
        </p:txBody>
      </p:sp>
      <p:sp>
        <p:nvSpPr>
          <p:cNvPr id="28681" name="TextBox 12"/>
          <p:cNvSpPr txBox="1">
            <a:spLocks noChangeArrowheads="1"/>
          </p:cNvSpPr>
          <p:nvPr/>
        </p:nvSpPr>
        <p:spPr bwMode="auto">
          <a:xfrm>
            <a:off x="7772400" y="1295400"/>
            <a:ext cx="6858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700" b="1">
                <a:solidFill>
                  <a:schemeClr val="bg1"/>
                </a:solidFill>
                <a:latin typeface="Helvetica" pitchFamily="34" charset="0"/>
              </a:rPr>
              <a:t>LG1</a:t>
            </a:r>
          </a:p>
        </p:txBody>
      </p:sp>
      <p:sp>
        <p:nvSpPr>
          <p:cNvPr id="28682" name="Rectangle 4"/>
          <p:cNvSpPr>
            <a:spLocks noChangeArrowheads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rtl="0"/>
            <a:r>
              <a:rPr lang="en-US" sz="1200">
                <a:latin typeface="Times New Roman" pitchFamily="18" charset="0"/>
              </a:rPr>
              <a:t>1-</a:t>
            </a:r>
            <a:fld id="{A114F28B-5CBA-4677-ACD4-306E9F20FD60}" type="slidenum">
              <a:rPr lang="en-US" sz="1200">
                <a:latin typeface="Times New Roman" pitchFamily="18" charset="0"/>
              </a:rPr>
              <a:pPr defTabSz="914400" rtl="0"/>
              <a:t>15</a:t>
            </a:fld>
            <a:endParaRPr lang="en-US" sz="12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Write Down 10 stakeholders of BRAC University</a:t>
            </a:r>
          </a:p>
          <a:p>
            <a:pPr marL="0" indent="0">
              <a:buNone/>
            </a:pPr>
            <a:r>
              <a:rPr lang="en-US" dirty="0" smtClean="0"/>
              <a:t>2. Find out the 2 more benefits of being an entrepreneur which are not mentioned in the slide.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65" y="1120379"/>
            <a:ext cx="1017985" cy="7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8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60"/>
    </mc:Choice>
    <mc:Fallback>
      <p:transition spd="slow" advTm="4306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715000"/>
          </a:xfrm>
        </p:spPr>
        <p:txBody>
          <a:bodyPr/>
          <a:lstStyle/>
          <a:p>
            <a:r>
              <a:rPr lang="en-US"/>
              <a:t>Entrepreneurship and Wealth Building</a:t>
            </a:r>
          </a:p>
          <a:p>
            <a:pPr>
              <a:buFont typeface="Arial" charset="0"/>
              <a:buNone/>
            </a:pPr>
            <a:r>
              <a:rPr lang="en-US"/>
              <a:t>     </a:t>
            </a:r>
            <a:r>
              <a:rPr lang="en-US" sz="2800"/>
              <a:t>- Revenues, profits and Losses</a:t>
            </a:r>
          </a:p>
          <a:p>
            <a:pPr>
              <a:buFont typeface="Arial" charset="0"/>
              <a:buNone/>
            </a:pPr>
            <a:r>
              <a:rPr lang="en-US" sz="2800"/>
              <a:t>     - Matching Risk with Profit</a:t>
            </a:r>
          </a:p>
          <a:p>
            <a:pPr>
              <a:buFont typeface="Arial" charset="0"/>
              <a:buNone/>
            </a:pPr>
            <a:r>
              <a:rPr lang="en-US" sz="2800"/>
              <a:t>     -Standard of Living and quality of life</a:t>
            </a:r>
          </a:p>
          <a:p>
            <a:pPr>
              <a:buFont typeface="Arial" charset="0"/>
              <a:buNone/>
            </a:pPr>
            <a:r>
              <a:rPr lang="en-US" sz="2800"/>
              <a:t>     -Responding to the Various business stakeholders</a:t>
            </a:r>
          </a:p>
          <a:p>
            <a:pPr>
              <a:buFont typeface="Arial" charset="0"/>
              <a:buNone/>
            </a:pPr>
            <a:r>
              <a:rPr lang="en-US" sz="2800"/>
              <a:t>     -Using Business Principles in non-profit organizations</a:t>
            </a:r>
          </a:p>
          <a:p>
            <a:r>
              <a:rPr lang="en-US"/>
              <a:t>Entrepreneurship Versus Working for others</a:t>
            </a:r>
          </a:p>
          <a:p>
            <a:pPr>
              <a:buFont typeface="Arial" charset="0"/>
              <a:buNone/>
            </a:pPr>
            <a:r>
              <a:rPr lang="en-US" sz="2800"/>
              <a:t>    -Opportunities for entrepreneurs</a:t>
            </a:r>
          </a:p>
          <a:p>
            <a:pPr>
              <a:buFont typeface="Arial" charset="0"/>
              <a:buNone/>
            </a:pPr>
            <a:r>
              <a:rPr lang="en-US" sz="2800"/>
              <a:t>    -The Importance of Entrepreneurs to the creation of Wealth</a:t>
            </a:r>
          </a:p>
          <a:p>
            <a:r>
              <a:rPr lang="en-US"/>
              <a:t>The Business Environment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ar-SA">
              <a:solidFill>
                <a:srgbClr val="898989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0" y="381000"/>
            <a:ext cx="8153400" cy="6248400"/>
          </a:xfrm>
          <a:prstGeom prst="roundRect">
            <a:avLst/>
          </a:prstGeom>
          <a:solidFill>
            <a:srgbClr val="FFD95C"/>
          </a:solidFill>
          <a:ln>
            <a:solidFill>
              <a:srgbClr val="F7A4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en-US" sz="18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15200" y="152400"/>
            <a:ext cx="1644650" cy="160020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8458200" y="1143000"/>
            <a:ext cx="501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FFD95C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8437" name="TextBox 8"/>
          <p:cNvSpPr txBox="1">
            <a:spLocks noChangeArrowheads="1"/>
          </p:cNvSpPr>
          <p:nvPr/>
        </p:nvSpPr>
        <p:spPr bwMode="auto">
          <a:xfrm>
            <a:off x="7162800" y="0"/>
            <a:ext cx="60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660066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8438" name="TextBox 9"/>
          <p:cNvSpPr txBox="1">
            <a:spLocks noChangeArrowheads="1"/>
          </p:cNvSpPr>
          <p:nvPr/>
        </p:nvSpPr>
        <p:spPr bwMode="auto">
          <a:xfrm>
            <a:off x="7315200" y="511175"/>
            <a:ext cx="18288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500" i="1">
                <a:solidFill>
                  <a:schemeClr val="bg1"/>
                </a:solidFill>
                <a:latin typeface="Helvetica" pitchFamily="34" charset="0"/>
              </a:rPr>
              <a:t>Entrepreneurship and </a:t>
            </a:r>
          </a:p>
          <a:p>
            <a:pPr algn="l" rtl="0"/>
            <a:r>
              <a:rPr lang="en-US" sz="1500" i="1">
                <a:solidFill>
                  <a:schemeClr val="bg1"/>
                </a:solidFill>
                <a:latin typeface="Helvetica" pitchFamily="34" charset="0"/>
              </a:rPr>
              <a:t>Wealth Building</a:t>
            </a:r>
          </a:p>
        </p:txBody>
      </p:sp>
      <p:sp>
        <p:nvSpPr>
          <p:cNvPr id="18439" name="TextBox 14"/>
          <p:cNvSpPr txBox="1">
            <a:spLocks noChangeArrowheads="1"/>
          </p:cNvSpPr>
          <p:nvPr/>
        </p:nvSpPr>
        <p:spPr bwMode="auto">
          <a:xfrm>
            <a:off x="533400" y="1752600"/>
            <a:ext cx="7924800" cy="410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 rtl="0"/>
            <a:endParaRPr lang="en-US" sz="300">
              <a:latin typeface="Calibri" pitchFamily="34" charset="0"/>
            </a:endParaRPr>
          </a:p>
          <a:p>
            <a:pPr marL="342900" indent="-342900" algn="l" rtl="0">
              <a:buFont typeface="Arial" charset="0"/>
              <a:buChar char="•"/>
            </a:pPr>
            <a:r>
              <a:rPr lang="en-US" sz="2700" b="1">
                <a:latin typeface="Helvetica" pitchFamily="34" charset="0"/>
              </a:rPr>
              <a:t>Business -- </a:t>
            </a:r>
            <a:r>
              <a:rPr lang="en-US" sz="2500" i="1">
                <a:latin typeface="Helvetica" pitchFamily="34" charset="0"/>
              </a:rPr>
              <a:t>Any activity that seeks to provide </a:t>
            </a:r>
            <a:r>
              <a:rPr lang="en-US" sz="2500" i="1" u="sng">
                <a:latin typeface="Helvetica" pitchFamily="34" charset="0"/>
              </a:rPr>
              <a:t>goods and services </a:t>
            </a:r>
            <a:r>
              <a:rPr lang="en-US" sz="2500" i="1">
                <a:latin typeface="Helvetica" pitchFamily="34" charset="0"/>
              </a:rPr>
              <a:t>to others while operating at a profit.</a:t>
            </a:r>
          </a:p>
          <a:p>
            <a:pPr marL="342900" indent="-342900" algn="l" rtl="0">
              <a:buFont typeface="Arial" charset="0"/>
              <a:buChar char="•"/>
            </a:pPr>
            <a:endParaRPr lang="en-US" sz="2000">
              <a:latin typeface="Helvetica" pitchFamily="34" charset="0"/>
            </a:endParaRPr>
          </a:p>
          <a:p>
            <a:pPr marL="342900" indent="-342900" algn="l" rtl="0">
              <a:buFont typeface="Arial" charset="0"/>
              <a:buChar char="•"/>
            </a:pPr>
            <a:r>
              <a:rPr lang="en-US" sz="2700" b="1">
                <a:latin typeface="Helvetica" pitchFamily="34" charset="0"/>
              </a:rPr>
              <a:t>Entrepreneur -- </a:t>
            </a:r>
            <a:r>
              <a:rPr lang="en-US" sz="2500" i="1">
                <a:latin typeface="Helvetica" pitchFamily="34" charset="0"/>
              </a:rPr>
              <a:t>A person who risks time and money to start and manage a business.</a:t>
            </a:r>
            <a:r>
              <a:rPr lang="en-US" sz="2500">
                <a:latin typeface="Helvetica" pitchFamily="34" charset="0"/>
              </a:rPr>
              <a:t> </a:t>
            </a:r>
          </a:p>
          <a:p>
            <a:pPr marL="349250" lvl="1" indent="-349250" algn="l" rtl="0">
              <a:buFont typeface="Arial" charset="0"/>
              <a:buChar char="•"/>
            </a:pPr>
            <a:endParaRPr lang="en-US" sz="2800" b="1">
              <a:latin typeface="Helvetica" pitchFamily="34" charset="0"/>
            </a:endParaRPr>
          </a:p>
          <a:p>
            <a:pPr marL="349250" lvl="1" indent="-349250" algn="l" rtl="0">
              <a:buFont typeface="Arial" charset="0"/>
              <a:buChar char="•"/>
            </a:pPr>
            <a:r>
              <a:rPr lang="en-US" sz="2700">
                <a:latin typeface="Helvetica" pitchFamily="34" charset="0"/>
              </a:rPr>
              <a:t>Successfully filling a market need means you could make money for yourself and provide jobs for others.</a:t>
            </a:r>
            <a:endParaRPr lang="en-US" sz="2700" i="1">
              <a:latin typeface="Helvetica" pitchFamily="34" charset="0"/>
            </a:endParaRPr>
          </a:p>
        </p:txBody>
      </p:sp>
      <p:sp>
        <p:nvSpPr>
          <p:cNvPr id="18440" name="Title 1"/>
          <p:cNvSpPr>
            <a:spLocks noGrp="1"/>
          </p:cNvSpPr>
          <p:nvPr>
            <p:ph type="ctrTitle"/>
          </p:nvPr>
        </p:nvSpPr>
        <p:spPr>
          <a:xfrm>
            <a:off x="228600" y="206375"/>
            <a:ext cx="7772400" cy="1470025"/>
          </a:xfrm>
        </p:spPr>
        <p:txBody>
          <a:bodyPr/>
          <a:lstStyle/>
          <a:p>
            <a:pPr eaLnBrk="1" hangingPunct="1"/>
            <a:r>
              <a:rPr lang="en-US" sz="3200" b="1">
                <a:latin typeface="Helvetica" pitchFamily="34" charset="0"/>
              </a:rPr>
              <a:t>BUSINESS and </a:t>
            </a:r>
            <a:br>
              <a:rPr lang="en-US" sz="3200" b="1">
                <a:latin typeface="Helvetica" pitchFamily="34" charset="0"/>
              </a:rPr>
            </a:br>
            <a:r>
              <a:rPr lang="en-US" sz="3200" b="1">
                <a:latin typeface="Helvetica" pitchFamily="34" charset="0"/>
              </a:rPr>
              <a:t>ENTREPRENEURSHIP</a:t>
            </a:r>
          </a:p>
        </p:txBody>
      </p:sp>
      <p:sp>
        <p:nvSpPr>
          <p:cNvPr id="18441" name="TextBox 10"/>
          <p:cNvSpPr txBox="1">
            <a:spLocks noChangeArrowheads="1"/>
          </p:cNvSpPr>
          <p:nvPr/>
        </p:nvSpPr>
        <p:spPr bwMode="auto">
          <a:xfrm>
            <a:off x="7772400" y="1295400"/>
            <a:ext cx="6858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700" b="1">
                <a:solidFill>
                  <a:schemeClr val="bg1"/>
                </a:solidFill>
                <a:latin typeface="Helvetica" pitchFamily="34" charset="0"/>
              </a:rPr>
              <a:t>LG1</a:t>
            </a:r>
          </a:p>
        </p:txBody>
      </p:sp>
      <p:sp>
        <p:nvSpPr>
          <p:cNvPr id="18442" name="Rectangle 4"/>
          <p:cNvSpPr>
            <a:spLocks noChangeArrowheads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rtl="0"/>
            <a:r>
              <a:rPr lang="en-US" sz="1200">
                <a:latin typeface="Times New Roman" pitchFamily="18" charset="0"/>
              </a:rPr>
              <a:t>1-</a:t>
            </a:r>
            <a:fld id="{7A3587D2-2160-4444-A020-B80932BF5CC7}" type="slidenum">
              <a:rPr lang="en-US" sz="1200">
                <a:latin typeface="Times New Roman" pitchFamily="18" charset="0"/>
              </a:rPr>
              <a:pPr defTabSz="914400" rtl="0"/>
              <a:t>3</a:t>
            </a:fld>
            <a:endParaRPr lang="en-US" sz="12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Famous Entrepreneur – worldwide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66569"/>
            <a:ext cx="2857500" cy="2209800"/>
          </a:xfrm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762000" y="3627438"/>
            <a:ext cx="2857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/>
              <a:t>Bill Gates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450" y="1220788"/>
            <a:ext cx="1809750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5829300" y="3627438"/>
            <a:ext cx="2857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/>
              <a:t>       Steve Jobs</a:t>
            </a:r>
          </a:p>
        </p:txBody>
      </p:sp>
      <p:sp>
        <p:nvSpPr>
          <p:cNvPr id="20487" name="TextBox 8"/>
          <p:cNvSpPr txBox="1">
            <a:spLocks noChangeArrowheads="1"/>
          </p:cNvSpPr>
          <p:nvPr/>
        </p:nvSpPr>
        <p:spPr bwMode="auto">
          <a:xfrm>
            <a:off x="-352964" y="5931696"/>
            <a:ext cx="2857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 dirty="0"/>
              <a:t>Jawed Karim</a:t>
            </a:r>
          </a:p>
        </p:txBody>
      </p:sp>
      <p:sp>
        <p:nvSpPr>
          <p:cNvPr id="20491" name="TextBox 12"/>
          <p:cNvSpPr txBox="1">
            <a:spLocks noChangeArrowheads="1"/>
          </p:cNvSpPr>
          <p:nvPr/>
        </p:nvSpPr>
        <p:spPr bwMode="auto">
          <a:xfrm>
            <a:off x="3619500" y="3581400"/>
            <a:ext cx="2857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 dirty="0"/>
              <a:t>Michael Dell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652D2AB-4AEB-4125-ACB2-5CD492C7D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1" y="1414119"/>
            <a:ext cx="2857500" cy="2005013"/>
          </a:xfrm>
          <a:prstGeom prst="rect">
            <a:avLst/>
          </a:prstGeom>
        </p:spPr>
      </p:pic>
      <p:pic>
        <p:nvPicPr>
          <p:cNvPr id="1026" name="Picture 2" descr="When John Doerr Met Larry Page | TechCrunch">
            <a:extLst>
              <a:ext uri="{FF2B5EF4-FFF2-40B4-BE49-F238E27FC236}">
                <a16:creationId xmlns:a16="http://schemas.microsoft.com/office/drawing/2014/main" xmlns="" id="{0AF26EC5-A2CF-403B-AB26-F2EDD862E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72" y="4117301"/>
            <a:ext cx="2286000" cy="186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xmlns="" id="{8E43D05F-6C29-42F8-9209-1C71722E1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249" y="6005635"/>
            <a:ext cx="2857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 dirty="0"/>
              <a:t>Larry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E70DACF-B375-4549-AEB6-CAB112B70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0" y="4069558"/>
            <a:ext cx="2143125" cy="18621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9A09787-ABFD-4B0A-95C7-CDF8BA32F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302" y="4134244"/>
            <a:ext cx="2194750" cy="1761388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xmlns="" id="{DBE45C28-DBAD-4809-A922-82F044821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462" y="5880845"/>
            <a:ext cx="2857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 dirty="0"/>
              <a:t>Reed Hastings</a:t>
            </a:r>
          </a:p>
        </p:txBody>
      </p:sp>
      <p:pic>
        <p:nvPicPr>
          <p:cNvPr id="18" name="Picture 2" descr="Jeffrey P Bezos - WHO AM I? BY MOHIT VADHYA">
            <a:extLst>
              <a:ext uri="{FF2B5EF4-FFF2-40B4-BE49-F238E27FC236}">
                <a16:creationId xmlns:a16="http://schemas.microsoft.com/office/drawing/2014/main" xmlns="" id="{8E3D531A-9C25-44A3-A436-4568B974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4025109"/>
            <a:ext cx="2362200" cy="170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xmlns="" id="{8E2F5461-244A-4F1C-8A1A-963A4D16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61" y="5912972"/>
            <a:ext cx="2857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 dirty="0"/>
              <a:t>Jeff Bezos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0" y="117474"/>
            <a:ext cx="8521701" cy="1143000"/>
          </a:xfrm>
        </p:spPr>
        <p:txBody>
          <a:bodyPr/>
          <a:lstStyle/>
          <a:p>
            <a:r>
              <a:rPr lang="en-US" dirty="0"/>
              <a:t>Famous Entrepreneurs – Bangladesh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666331" y="1286265"/>
            <a:ext cx="1811338" cy="2271714"/>
          </a:xfrm>
        </p:spPr>
      </p:pic>
      <p:sp>
        <p:nvSpPr>
          <p:cNvPr id="21507" name="TextBox 5"/>
          <p:cNvSpPr txBox="1">
            <a:spLocks noChangeArrowheads="1"/>
          </p:cNvSpPr>
          <p:nvPr/>
        </p:nvSpPr>
        <p:spPr bwMode="auto">
          <a:xfrm>
            <a:off x="380999" y="3719515"/>
            <a:ext cx="25034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600" b="1" dirty="0"/>
              <a:t>Sir </a:t>
            </a:r>
            <a:r>
              <a:rPr lang="en-US" sz="1600" b="1" dirty="0" err="1"/>
              <a:t>Fazle</a:t>
            </a:r>
            <a:r>
              <a:rPr lang="en-US" sz="1600" b="1" dirty="0"/>
              <a:t> Hasan Abed</a:t>
            </a:r>
            <a:endParaRPr lang="en-US" sz="1600" dirty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299" y="1275556"/>
            <a:ext cx="203993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3710" y="3986419"/>
            <a:ext cx="1731966" cy="24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9"/>
          <p:cNvSpPr txBox="1">
            <a:spLocks noChangeArrowheads="1"/>
          </p:cNvSpPr>
          <p:nvPr/>
        </p:nvSpPr>
        <p:spPr bwMode="auto">
          <a:xfrm>
            <a:off x="3608061" y="6381208"/>
            <a:ext cx="22621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2000" b="1" dirty="0" err="1"/>
              <a:t>Latifur</a:t>
            </a:r>
            <a:r>
              <a:rPr lang="en-US" sz="2000" b="1" dirty="0"/>
              <a:t> Rahman</a:t>
            </a:r>
            <a:endParaRPr lang="en-US" sz="20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xmlns="" id="{D4BD123A-C88F-4427-B1FA-ECEFE17CA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061" y="3569941"/>
            <a:ext cx="2217737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700" b="1" dirty="0"/>
              <a:t>Muhammad </a:t>
            </a:r>
            <a:r>
              <a:rPr lang="en-US" sz="1700" b="1" dirty="0" err="1"/>
              <a:t>Yunus</a:t>
            </a:r>
            <a:endParaRPr lang="en-US" sz="1700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xmlns="" id="{7FC558ED-843C-440F-9B38-3793CD6B8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888" y="6383404"/>
            <a:ext cx="2193926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800" b="1" dirty="0"/>
              <a:t>Hussain M </a:t>
            </a:r>
            <a:r>
              <a:rPr lang="en-US" sz="1800" b="1" dirty="0" err="1"/>
              <a:t>Elius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6A5875-4A38-43A9-8B17-12F34AE55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193" y="1270414"/>
            <a:ext cx="2192337" cy="2363852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xmlns="" id="{FAA2C74B-6DA5-47BF-B11F-70D6FE6F2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784" y="3692589"/>
            <a:ext cx="27368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600" b="1" dirty="0"/>
              <a:t>Samson H Chowdhury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1B9DED0-8C3D-4884-82D7-E582F29C2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26" y="4031143"/>
            <a:ext cx="2217737" cy="2101373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xmlns="" id="{1881C30B-ED9B-4DD4-9CF0-E159B97DC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3" y="6168548"/>
            <a:ext cx="25034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600" b="1" dirty="0"/>
              <a:t>M Anis </a:t>
            </a:r>
            <a:r>
              <a:rPr lang="en-US" sz="1600" b="1" dirty="0" err="1"/>
              <a:t>Ud</a:t>
            </a:r>
            <a:r>
              <a:rPr lang="en-US" sz="1600" b="1" dirty="0"/>
              <a:t> </a:t>
            </a:r>
            <a:r>
              <a:rPr lang="en-US" sz="1600" b="1" dirty="0" err="1"/>
              <a:t>Dowla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04A778F-6A52-4F9C-A9D4-EECE29263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893" y="4047966"/>
            <a:ext cx="2052637" cy="22939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Famous Entrepreneur – worldwide</a:t>
            </a:r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719138" y="3520282"/>
            <a:ext cx="2857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 dirty="0"/>
              <a:t>Oprah Winfrey</a:t>
            </a:r>
          </a:p>
        </p:txBody>
      </p:sp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5943600" y="3487738"/>
            <a:ext cx="2857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 dirty="0"/>
              <a:t>Ekta Kapoor</a:t>
            </a:r>
          </a:p>
        </p:txBody>
      </p:sp>
      <p:sp>
        <p:nvSpPr>
          <p:cNvPr id="20491" name="TextBox 12"/>
          <p:cNvSpPr txBox="1">
            <a:spLocks noChangeArrowheads="1"/>
          </p:cNvSpPr>
          <p:nvPr/>
        </p:nvSpPr>
        <p:spPr bwMode="auto">
          <a:xfrm>
            <a:off x="3200400" y="3505200"/>
            <a:ext cx="2857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 dirty="0"/>
              <a:t>Indra Nooyi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xmlns="" id="{8E43D05F-6C29-42F8-9209-1C71722E1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050" y="6149603"/>
            <a:ext cx="2857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 dirty="0"/>
              <a:t>Bibi </a:t>
            </a:r>
            <a:r>
              <a:rPr lang="en-US" b="1" dirty="0" err="1"/>
              <a:t>Rusell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6D22A2E-3B78-45FA-921E-FAAC77C92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833" y="1374263"/>
            <a:ext cx="3105150" cy="2054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BC92BBD-6CBE-473B-A8D9-7161600C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1" y="1371600"/>
            <a:ext cx="2637398" cy="2103439"/>
          </a:xfrm>
          <a:prstGeom prst="rect">
            <a:avLst/>
          </a:prstGeom>
        </p:spPr>
      </p:pic>
      <p:pic>
        <p:nvPicPr>
          <p:cNvPr id="2052" name="Picture 4" descr="Ekta Kapoor- Queen of the Indian Television Industry | StartupEd ...">
            <a:extLst>
              <a:ext uri="{FF2B5EF4-FFF2-40B4-BE49-F238E27FC236}">
                <a16:creationId xmlns:a16="http://schemas.microsoft.com/office/drawing/2014/main" xmlns="" id="{29509853-1527-4DDF-B48D-731900E93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86" y="1401761"/>
            <a:ext cx="2857501" cy="210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bi Russell to bring Khadi line to India Runway Week ramp">
            <a:extLst>
              <a:ext uri="{FF2B5EF4-FFF2-40B4-BE49-F238E27FC236}">
                <a16:creationId xmlns:a16="http://schemas.microsoft.com/office/drawing/2014/main" xmlns="" id="{280AEB92-1507-4208-8FF4-254D10D13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12" y="4184385"/>
            <a:ext cx="2409825" cy="18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xmlns="" id="{16CCDD4D-81FA-4543-AF4D-436B00D5B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79" y="6236827"/>
            <a:ext cx="2285941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/>
            <a:r>
              <a:rPr lang="en-US" b="1" dirty="0"/>
              <a:t>Yang Lan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EA84F076-110E-438D-8CE8-728BF6B2F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124" y="4052397"/>
            <a:ext cx="2097206" cy="20972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0B156D6-5297-4DA9-960A-CE5309564BE4}"/>
              </a:ext>
            </a:extLst>
          </p:cNvPr>
          <p:cNvSpPr/>
          <p:nvPr/>
        </p:nvSpPr>
        <p:spPr>
          <a:xfrm>
            <a:off x="6174154" y="6168473"/>
            <a:ext cx="2937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b="1" dirty="0"/>
              <a:t>Sonia Bashir Kabir</a:t>
            </a:r>
          </a:p>
        </p:txBody>
      </p:sp>
      <p:pic>
        <p:nvPicPr>
          <p:cNvPr id="2050" name="Picture 2" descr="Yang Lan">
            <a:extLst>
              <a:ext uri="{FF2B5EF4-FFF2-40B4-BE49-F238E27FC236}">
                <a16:creationId xmlns:a16="http://schemas.microsoft.com/office/drawing/2014/main" xmlns="" id="{B001BD3B-FE4F-42E1-86C3-5D11FE3E6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3" y="3927752"/>
            <a:ext cx="2857500" cy="224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82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9971"/>
          </a:xfrm>
        </p:spPr>
        <p:txBody>
          <a:bodyPr/>
          <a:lstStyle/>
          <a:p>
            <a:r>
              <a:rPr lang="en-US" sz="2500" b="1" dirty="0"/>
              <a:t>Mini Activity 1: Who are they? What they are famous for? </a:t>
            </a:r>
            <a:br>
              <a:rPr lang="en-US" sz="2500" b="1" dirty="0"/>
            </a:br>
            <a:endParaRPr lang="en-US" sz="2000" dirty="0"/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50800" y="3652441"/>
            <a:ext cx="2224088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Jack 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D5592F-46E0-440E-8D96-49A5D852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518742"/>
            <a:ext cx="2362200" cy="209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BDD27C5-1EC0-4593-B2D8-B59128B0E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13685"/>
            <a:ext cx="1758950" cy="1981994"/>
          </a:xfrm>
          <a:prstGeom prst="rect">
            <a:avLst/>
          </a:prstGeom>
        </p:spPr>
      </p:pic>
      <p:sp>
        <p:nvSpPr>
          <p:cNvPr id="26" name="TextBox 4">
            <a:extLst>
              <a:ext uri="{FF2B5EF4-FFF2-40B4-BE49-F238E27FC236}">
                <a16:creationId xmlns:a16="http://schemas.microsoft.com/office/drawing/2014/main" xmlns="" id="{83040725-4AC1-42A5-AC37-D07B2FAEB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325676"/>
            <a:ext cx="220650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Ayman Sadiq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25692B3-EB03-45AD-BF21-DC28837AF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8" y="4242897"/>
            <a:ext cx="1905000" cy="1905000"/>
          </a:xfrm>
          <a:prstGeom prst="rect">
            <a:avLst/>
          </a:prstGeom>
        </p:spPr>
      </p:pic>
      <p:sp>
        <p:nvSpPr>
          <p:cNvPr id="32" name="TextBox 4">
            <a:extLst>
              <a:ext uri="{FF2B5EF4-FFF2-40B4-BE49-F238E27FC236}">
                <a16:creationId xmlns:a16="http://schemas.microsoft.com/office/drawing/2014/main" xmlns="" id="{B5C2843A-44E5-4E33-A60B-E5E7B0056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00" y="6094844"/>
            <a:ext cx="2224088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/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Rubaba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Dowla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17D3A3B4-B7BF-42A0-8E1E-280F31CD9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308041"/>
            <a:ext cx="2095500" cy="19327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3C54443-ABA0-4EEB-90DB-D01A7E559EC7}"/>
              </a:ext>
            </a:extLst>
          </p:cNvPr>
          <p:cNvSpPr/>
          <p:nvPr/>
        </p:nvSpPr>
        <p:spPr>
          <a:xfrm>
            <a:off x="3276600" y="6288298"/>
            <a:ext cx="19960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ctr" rtl="0"/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Rubana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Huq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91CD00-AB80-4A68-A35B-F7AA3D2C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1394916"/>
            <a:ext cx="1952625" cy="2219325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xmlns="" id="{04F0FB58-86C3-4594-8C93-BFB02766C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2659" y="3595772"/>
            <a:ext cx="2857500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Ratan Tata</a:t>
            </a:r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xmlns="" id="{FC90DE49-85EF-4999-B000-09EC9921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65352" y="1518742"/>
            <a:ext cx="2438400" cy="163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xmlns="" id="{1253E086-7717-4A46-ABB3-782F78351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5378" y="3305413"/>
            <a:ext cx="2857500" cy="4619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Mark Zuckerberg</a:t>
            </a:r>
          </a:p>
        </p:txBody>
      </p:sp>
    </p:spTree>
    <p:extLst>
      <p:ext uri="{BB962C8B-B14F-4D97-AF65-F5344CB8AC3E}">
        <p14:creationId xmlns:p14="http://schemas.microsoft.com/office/powerpoint/2010/main" val="334191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ar-SA">
              <a:solidFill>
                <a:srgbClr val="898989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0" y="381000"/>
            <a:ext cx="8153400" cy="6248400"/>
          </a:xfrm>
          <a:prstGeom prst="roundRect">
            <a:avLst/>
          </a:prstGeom>
          <a:solidFill>
            <a:srgbClr val="FFD95C"/>
          </a:solidFill>
          <a:ln>
            <a:solidFill>
              <a:srgbClr val="F7A4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en-US" sz="18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15200" y="152400"/>
            <a:ext cx="1644650" cy="160020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532" name="TextBox 7"/>
          <p:cNvSpPr txBox="1">
            <a:spLocks noChangeArrowheads="1"/>
          </p:cNvSpPr>
          <p:nvPr/>
        </p:nvSpPr>
        <p:spPr bwMode="auto">
          <a:xfrm>
            <a:off x="8458200" y="1143000"/>
            <a:ext cx="501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FFD95C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2533" name="TextBox 8"/>
          <p:cNvSpPr txBox="1">
            <a:spLocks noChangeArrowheads="1"/>
          </p:cNvSpPr>
          <p:nvPr/>
        </p:nvSpPr>
        <p:spPr bwMode="auto">
          <a:xfrm>
            <a:off x="7162800" y="0"/>
            <a:ext cx="60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660066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2534" name="TextBox 9"/>
          <p:cNvSpPr txBox="1">
            <a:spLocks noChangeArrowheads="1"/>
          </p:cNvSpPr>
          <p:nvPr/>
        </p:nvSpPr>
        <p:spPr bwMode="auto">
          <a:xfrm>
            <a:off x="7391400" y="381000"/>
            <a:ext cx="12954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700" i="1">
                <a:solidFill>
                  <a:schemeClr val="bg1"/>
                </a:solidFill>
                <a:latin typeface="Helvetica" pitchFamily="34" charset="0"/>
              </a:rPr>
              <a:t>Revenues, Profits   and Losses</a:t>
            </a:r>
          </a:p>
        </p:txBody>
      </p:sp>
      <p:sp>
        <p:nvSpPr>
          <p:cNvPr id="22535" name="TextBox 14"/>
          <p:cNvSpPr txBox="1">
            <a:spLocks noChangeArrowheads="1"/>
          </p:cNvSpPr>
          <p:nvPr/>
        </p:nvSpPr>
        <p:spPr bwMode="auto">
          <a:xfrm>
            <a:off x="533400" y="1428750"/>
            <a:ext cx="6248400" cy="487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 rtl="0"/>
            <a:endParaRPr lang="en-US" sz="300">
              <a:latin typeface="Calibri" pitchFamily="34" charset="0"/>
            </a:endParaRPr>
          </a:p>
          <a:p>
            <a:pPr marL="342900" indent="-342900" algn="l" rtl="0">
              <a:buFont typeface="Arial" charset="0"/>
              <a:buChar char="•"/>
            </a:pPr>
            <a:r>
              <a:rPr lang="en-US" sz="2200" b="1">
                <a:latin typeface="Helvetica" pitchFamily="34" charset="0"/>
              </a:rPr>
              <a:t>Revenue -- </a:t>
            </a:r>
            <a:r>
              <a:rPr lang="en-US" sz="2200" i="1">
                <a:latin typeface="Helvetica" pitchFamily="34" charset="0"/>
              </a:rPr>
              <a:t>The total amount of money a business takes in during a given period by selling goods and services.</a:t>
            </a:r>
          </a:p>
          <a:p>
            <a:pPr marL="342900" indent="-342900" algn="l" rtl="0">
              <a:buFont typeface="Arial" charset="0"/>
              <a:buChar char="•"/>
            </a:pPr>
            <a:endParaRPr lang="en-US" sz="2200" i="1">
              <a:latin typeface="Helvetica" pitchFamily="34" charset="0"/>
            </a:endParaRPr>
          </a:p>
          <a:p>
            <a:pPr marL="342900" indent="-342900" algn="l" rtl="0">
              <a:buFont typeface="Arial" charset="0"/>
              <a:buChar char="•"/>
            </a:pPr>
            <a:r>
              <a:rPr lang="en-US" sz="2200" b="1">
                <a:latin typeface="Helvetica" pitchFamily="34" charset="0"/>
              </a:rPr>
              <a:t>Profit -- </a:t>
            </a:r>
            <a:r>
              <a:rPr lang="en-US" sz="2200" i="1">
                <a:latin typeface="Helvetica" pitchFamily="34" charset="0"/>
              </a:rPr>
              <a:t>The amount of money a business earns above and beyond what it spends for salaries and other expenses</a:t>
            </a:r>
            <a:r>
              <a:rPr lang="en-US" sz="2200">
                <a:latin typeface="Helvetica" pitchFamily="34" charset="0"/>
              </a:rPr>
              <a:t>.</a:t>
            </a:r>
            <a:endParaRPr lang="en-US" sz="2200" b="1">
              <a:latin typeface="Helvetica" pitchFamily="34" charset="0"/>
            </a:endParaRPr>
          </a:p>
          <a:p>
            <a:pPr marL="342900" indent="-342900" algn="l" rtl="0">
              <a:buFont typeface="Arial" charset="0"/>
              <a:buChar char="•"/>
            </a:pPr>
            <a:endParaRPr lang="en-US" sz="2200" b="1">
              <a:latin typeface="Helvetica" pitchFamily="34" charset="0"/>
            </a:endParaRPr>
          </a:p>
          <a:p>
            <a:pPr marL="342900" indent="-342900" algn="l" rtl="0">
              <a:buFont typeface="Arial" charset="0"/>
              <a:buChar char="•"/>
            </a:pPr>
            <a:r>
              <a:rPr lang="en-US" sz="2200" b="1">
                <a:latin typeface="Helvetica" pitchFamily="34" charset="0"/>
              </a:rPr>
              <a:t>Loss -- </a:t>
            </a:r>
            <a:r>
              <a:rPr lang="en-US" sz="2200" i="1">
                <a:latin typeface="Helvetica" pitchFamily="34" charset="0"/>
              </a:rPr>
              <a:t>Occurs when a business’ expenses are more than its revenues.</a:t>
            </a:r>
          </a:p>
          <a:p>
            <a:pPr marL="342900" indent="-342900" algn="l" rtl="0">
              <a:buFont typeface="Arial" charset="0"/>
              <a:buChar char="•"/>
            </a:pPr>
            <a:endParaRPr lang="en-US" sz="2200" i="1">
              <a:latin typeface="Helvetica" pitchFamily="34" charset="0"/>
            </a:endParaRPr>
          </a:p>
          <a:p>
            <a:pPr marL="342900" indent="-342900" algn="l" rtl="0">
              <a:buFont typeface="Arial" charset="0"/>
              <a:buChar char="•"/>
            </a:pPr>
            <a:r>
              <a:rPr lang="en-US" sz="2200" b="1" i="1">
                <a:latin typeface="Helvetica" pitchFamily="34" charset="0"/>
              </a:rPr>
              <a:t>Risk – </a:t>
            </a:r>
            <a:r>
              <a:rPr lang="en-US" sz="2200">
                <a:latin typeface="Helvetica" pitchFamily="34" charset="0"/>
              </a:rPr>
              <a:t>The chance an entrepreneur takes of losing time &amp; money on a business that may not prove profitable.</a:t>
            </a:r>
            <a:endParaRPr lang="en-US" sz="2200" b="1" i="1">
              <a:latin typeface="Helvetica" pitchFamily="34" charset="0"/>
            </a:endParaRPr>
          </a:p>
        </p:txBody>
      </p:sp>
      <p:sp>
        <p:nvSpPr>
          <p:cNvPr id="22536" name="Title 1"/>
          <p:cNvSpPr>
            <a:spLocks noGrp="1"/>
          </p:cNvSpPr>
          <p:nvPr>
            <p:ph type="ctrTitle"/>
          </p:nvPr>
        </p:nvSpPr>
        <p:spPr>
          <a:xfrm>
            <a:off x="228600" y="130175"/>
            <a:ext cx="7772400" cy="1470025"/>
          </a:xfrm>
        </p:spPr>
        <p:txBody>
          <a:bodyPr/>
          <a:lstStyle/>
          <a:p>
            <a:pPr eaLnBrk="1" hangingPunct="1"/>
            <a:r>
              <a:rPr lang="en-US" sz="3200" b="1">
                <a:latin typeface="Helvetica" pitchFamily="34" charset="0"/>
              </a:rPr>
              <a:t>REVENUE, PROFIT AND LOSS</a:t>
            </a:r>
          </a:p>
        </p:txBody>
      </p:sp>
      <p:pic>
        <p:nvPicPr>
          <p:cNvPr id="11" name="Picture 10" descr="Mone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600200"/>
            <a:ext cx="3657600" cy="2438400"/>
          </a:xfrm>
          <a:prstGeom prst="rect">
            <a:avLst/>
          </a:prstGeom>
          <a:scene3d>
            <a:camera prst="orthographicFront">
              <a:rot lat="0" lon="0" rev="2640000"/>
            </a:camera>
            <a:lightRig rig="threePt" dir="t"/>
          </a:scene3d>
        </p:spPr>
      </p:pic>
      <p:sp>
        <p:nvSpPr>
          <p:cNvPr id="22538" name="TextBox 11"/>
          <p:cNvSpPr txBox="1">
            <a:spLocks noChangeArrowheads="1"/>
          </p:cNvSpPr>
          <p:nvPr/>
        </p:nvSpPr>
        <p:spPr bwMode="auto">
          <a:xfrm>
            <a:off x="7772400" y="1295400"/>
            <a:ext cx="6858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700" b="1">
                <a:solidFill>
                  <a:schemeClr val="bg1"/>
                </a:solidFill>
                <a:latin typeface="Helvetica" pitchFamily="34" charset="0"/>
              </a:rPr>
              <a:t>LG1</a:t>
            </a:r>
          </a:p>
        </p:txBody>
      </p:sp>
      <p:sp>
        <p:nvSpPr>
          <p:cNvPr id="22539" name="Rectangle 4"/>
          <p:cNvSpPr>
            <a:spLocks noChangeArrowheads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rtl="0"/>
            <a:r>
              <a:rPr lang="en-US" sz="1200">
                <a:latin typeface="Times New Roman" pitchFamily="18" charset="0"/>
              </a:rPr>
              <a:t>1-</a:t>
            </a:r>
            <a:fld id="{EC3C4A83-3BB7-42AD-8454-E68E78596265}" type="slidenum">
              <a:rPr lang="en-US" sz="1200">
                <a:latin typeface="Times New Roman" pitchFamily="18" charset="0"/>
              </a:rPr>
              <a:pPr defTabSz="914400" rtl="0"/>
              <a:t>8</a:t>
            </a:fld>
            <a:endParaRPr lang="en-US" sz="12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ar-SA">
              <a:solidFill>
                <a:srgbClr val="898989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0" y="381000"/>
            <a:ext cx="8153400" cy="6248400"/>
          </a:xfrm>
          <a:prstGeom prst="roundRect">
            <a:avLst/>
          </a:prstGeom>
          <a:solidFill>
            <a:srgbClr val="FFD95C"/>
          </a:solidFill>
          <a:ln>
            <a:solidFill>
              <a:srgbClr val="F7A4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en-US" sz="18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32650" y="38100"/>
            <a:ext cx="1644650" cy="160020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580" name="TextBox 7"/>
          <p:cNvSpPr txBox="1">
            <a:spLocks noChangeArrowheads="1"/>
          </p:cNvSpPr>
          <p:nvPr/>
        </p:nvSpPr>
        <p:spPr bwMode="auto">
          <a:xfrm>
            <a:off x="8458200" y="1143000"/>
            <a:ext cx="501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FFD95C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4581" name="TextBox 8"/>
          <p:cNvSpPr txBox="1">
            <a:spLocks noChangeArrowheads="1"/>
          </p:cNvSpPr>
          <p:nvPr/>
        </p:nvSpPr>
        <p:spPr bwMode="auto">
          <a:xfrm>
            <a:off x="7162800" y="0"/>
            <a:ext cx="60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4000" b="1">
                <a:solidFill>
                  <a:srgbClr val="660066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24582" name="TextBox 9"/>
          <p:cNvSpPr txBox="1">
            <a:spLocks noChangeArrowheads="1"/>
          </p:cNvSpPr>
          <p:nvPr/>
        </p:nvSpPr>
        <p:spPr bwMode="auto">
          <a:xfrm>
            <a:off x="7315200" y="457200"/>
            <a:ext cx="16446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400" i="1">
                <a:solidFill>
                  <a:schemeClr val="bg1"/>
                </a:solidFill>
                <a:latin typeface="Helvetica" pitchFamily="34" charset="0"/>
              </a:rPr>
              <a:t>Businesses Add to the Standard of Living and Quality of Life</a:t>
            </a:r>
          </a:p>
        </p:txBody>
      </p:sp>
      <p:sp>
        <p:nvSpPr>
          <p:cNvPr id="24583" name="TextBox 14"/>
          <p:cNvSpPr txBox="1">
            <a:spLocks noChangeArrowheads="1"/>
          </p:cNvSpPr>
          <p:nvPr/>
        </p:nvSpPr>
        <p:spPr bwMode="auto">
          <a:xfrm>
            <a:off x="533400" y="1295400"/>
            <a:ext cx="8077200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 rtl="0"/>
            <a:endParaRPr lang="en-US" sz="2000" dirty="0">
              <a:latin typeface="Calibri" pitchFamily="34" charset="0"/>
            </a:endParaRPr>
          </a:p>
          <a:p>
            <a:pPr algn="l" rtl="0"/>
            <a:r>
              <a:rPr lang="en-US" sz="2000" i="1" dirty="0">
                <a:latin typeface="Helvetica" pitchFamily="34" charset="0"/>
              </a:rPr>
              <a:t>The general well-being of a society in terms of its political freedom, natural environment, education, healthcare, safety, amount of leisure and rewards that add to personal satisfaction.</a:t>
            </a:r>
          </a:p>
          <a:p>
            <a:pPr marL="342900" indent="-342900" algn="l" rtl="0"/>
            <a:endParaRPr lang="en-US" sz="2500" i="1" dirty="0">
              <a:latin typeface="Helvetica" pitchFamily="34" charset="0"/>
            </a:endParaRPr>
          </a:p>
          <a:p>
            <a:pPr marL="342900" indent="-342900" algn="l" rtl="0"/>
            <a:endParaRPr lang="en-US" sz="2000" dirty="0">
              <a:latin typeface="Calibri" pitchFamily="34" charset="0"/>
            </a:endParaRPr>
          </a:p>
        </p:txBody>
      </p:sp>
      <p:sp>
        <p:nvSpPr>
          <p:cNvPr id="24584" name="Title 1"/>
          <p:cNvSpPr>
            <a:spLocks noGrp="1"/>
          </p:cNvSpPr>
          <p:nvPr>
            <p:ph type="ctrTitle"/>
          </p:nvPr>
        </p:nvSpPr>
        <p:spPr>
          <a:xfrm>
            <a:off x="76200" y="130175"/>
            <a:ext cx="7772400" cy="1470025"/>
          </a:xfrm>
        </p:spPr>
        <p:txBody>
          <a:bodyPr/>
          <a:lstStyle/>
          <a:p>
            <a:pPr eaLnBrk="1" hangingPunct="1"/>
            <a:r>
              <a:rPr lang="en-US" sz="3200" b="1">
                <a:latin typeface="Helvetica" pitchFamily="34" charset="0"/>
              </a:rPr>
              <a:t>QUALITY of LIFE</a:t>
            </a:r>
          </a:p>
        </p:txBody>
      </p:sp>
      <p:sp>
        <p:nvSpPr>
          <p:cNvPr id="24585" name="TextBox 12"/>
          <p:cNvSpPr txBox="1">
            <a:spLocks noChangeArrowheads="1"/>
          </p:cNvSpPr>
          <p:nvPr/>
        </p:nvSpPr>
        <p:spPr bwMode="auto">
          <a:xfrm>
            <a:off x="7772400" y="1295400"/>
            <a:ext cx="6858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/>
            <a:r>
              <a:rPr lang="en-US" sz="1700" b="1">
                <a:solidFill>
                  <a:schemeClr val="bg1"/>
                </a:solidFill>
                <a:latin typeface="Helvetica" pitchFamily="34" charset="0"/>
              </a:rPr>
              <a:t>LG1</a:t>
            </a:r>
          </a:p>
        </p:txBody>
      </p:sp>
      <p:sp>
        <p:nvSpPr>
          <p:cNvPr id="24586" name="Rectangle 4"/>
          <p:cNvSpPr>
            <a:spLocks noChangeArrowheads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rtl="0"/>
            <a:r>
              <a:rPr lang="en-US" sz="1200">
                <a:latin typeface="Times New Roman" pitchFamily="18" charset="0"/>
              </a:rPr>
              <a:t>1-</a:t>
            </a:r>
            <a:fld id="{A7C87DB8-022E-4BB1-8E84-AA28420BF9A4}" type="slidenum">
              <a:rPr lang="en-US" sz="1200">
                <a:latin typeface="Times New Roman" pitchFamily="18" charset="0"/>
              </a:rPr>
              <a:pPr defTabSz="914400" rtl="0"/>
              <a:t>9</a:t>
            </a:fld>
            <a:endParaRPr lang="en-US" sz="1200">
              <a:latin typeface="Times New Roma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E9488FC-F259-4E06-A0AA-87B96D15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75" y="2667001"/>
            <a:ext cx="7489825" cy="381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ection 1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ection 1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Section 1 Template.pot</Template>
  <TotalTime>23834</TotalTime>
  <Words>713</Words>
  <Application>Microsoft Office PowerPoint</Application>
  <PresentationFormat>On-screen Show (4:3)</PresentationFormat>
  <Paragraphs>158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MS PGothic</vt:lpstr>
      <vt:lpstr>MS PGothic</vt:lpstr>
      <vt:lpstr>Arial</vt:lpstr>
      <vt:lpstr>Calibri</vt:lpstr>
      <vt:lpstr>Helvetica</vt:lpstr>
      <vt:lpstr>Times New Roman</vt:lpstr>
      <vt:lpstr>Section 1 Template</vt:lpstr>
      <vt:lpstr>1_Section 1 Template</vt:lpstr>
      <vt:lpstr>PowerPoint Presentation</vt:lpstr>
      <vt:lpstr>Learning Objectives</vt:lpstr>
      <vt:lpstr>BUSINESS and  ENTREPRENEURSHIP</vt:lpstr>
      <vt:lpstr>Famous Entrepreneur – worldwide</vt:lpstr>
      <vt:lpstr>Famous Entrepreneurs – Bangladesh</vt:lpstr>
      <vt:lpstr>Famous Entrepreneur – worldwide</vt:lpstr>
      <vt:lpstr>Mini Activity 1: Who are they? What they are famous for?  </vt:lpstr>
      <vt:lpstr>REVENUE, PROFIT AND LOSS</vt:lpstr>
      <vt:lpstr>QUALITY of LIFE</vt:lpstr>
      <vt:lpstr>STANDARD OF LIVING</vt:lpstr>
      <vt:lpstr>Stakeholders</vt:lpstr>
      <vt:lpstr>Outsourcing</vt:lpstr>
      <vt:lpstr>Responding to various business Stakeholders</vt:lpstr>
      <vt:lpstr>Mini Activity 2: Find the External &amp; Internal Stakeholders </vt:lpstr>
      <vt:lpstr>Entrepreneurship VS Working for others</vt:lpstr>
      <vt:lpstr>Class Assessment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Molly McHugh</dc:creator>
  <cp:lastModifiedBy>Fabiha Enam</cp:lastModifiedBy>
  <cp:revision>239</cp:revision>
  <dcterms:created xsi:type="dcterms:W3CDTF">2009-05-11T15:20:39Z</dcterms:created>
  <dcterms:modified xsi:type="dcterms:W3CDTF">2020-06-24T17:12:01Z</dcterms:modified>
</cp:coreProperties>
</file>